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7"/>
  </p:notesMasterIdLst>
  <p:handoutMasterIdLst>
    <p:handoutMasterId r:id="rId18"/>
  </p:handoutMasterIdLst>
  <p:sldIdLst>
    <p:sldId id="287" r:id="rId2"/>
    <p:sldId id="277" r:id="rId3"/>
    <p:sldId id="274" r:id="rId4"/>
    <p:sldId id="294" r:id="rId5"/>
    <p:sldId id="293" r:id="rId6"/>
    <p:sldId id="303" r:id="rId7"/>
    <p:sldId id="304" r:id="rId8"/>
    <p:sldId id="296" r:id="rId9"/>
    <p:sldId id="297" r:id="rId10"/>
    <p:sldId id="298" r:id="rId11"/>
    <p:sldId id="305" r:id="rId12"/>
    <p:sldId id="300" r:id="rId13"/>
    <p:sldId id="301" r:id="rId14"/>
    <p:sldId id="306" r:id="rId15"/>
    <p:sldId id="302" r:id="rId16"/>
  </p:sldIdLst>
  <p:sldSz cx="9144000" cy="6858000" type="screen4x3"/>
  <p:notesSz cx="6784975" cy="99187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kdWVJcFRPdfp6VCxuPFN8A==" hashData="iSMhhOBuf0bJ3Ktq4sn9egm2zcI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 showGuides="1">
      <p:cViewPr>
        <p:scale>
          <a:sx n="100" d="100"/>
          <a:sy n="100" d="100"/>
        </p:scale>
        <p:origin x="-802" y="749"/>
      </p:cViewPr>
      <p:guideLst>
        <p:guide orient="horz" pos="2160"/>
        <p:guide pos="2928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050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00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1507" name="Rectangle 2051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4925" y="0"/>
            <a:ext cx="29400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1508" name="Rectangle 2052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1813"/>
            <a:ext cx="294005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1509" name="Rectangle 2053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4925" y="9421813"/>
            <a:ext cx="294005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7D53C10-C8D2-4706-86F5-4133371B2CA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73973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70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79850" y="0"/>
            <a:ext cx="28892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6625" y="766763"/>
            <a:ext cx="4897438" cy="36734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2813" y="4746625"/>
            <a:ext cx="4943475" cy="443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Klicken Sie, um die Formate des Vorlagentextes zu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15463"/>
            <a:ext cx="2967038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79850" y="9415463"/>
            <a:ext cx="288925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F3D2889-79FA-4D1C-B1A4-00C65587E7F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14177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B0E5D4A-D0C2-40E3-BA2B-2F993B86F571}" type="slidenum">
              <a:rPr lang="de-DE" altLang="de-DE" smtClean="0"/>
              <a:pPr eaLnBrk="1" hangingPunct="1"/>
              <a:t>1</a:t>
            </a:fld>
            <a:endParaRPr lang="de-DE" altLang="de-DE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1225" y="742950"/>
            <a:ext cx="4960938" cy="3721100"/>
          </a:xfrm>
          <a:solidFill>
            <a:srgbClr val="FFFFFF"/>
          </a:solidFill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1700"/>
            <a:ext cx="4975225" cy="44672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3EA0D77-7BFA-48FF-B668-9FE5B2B6EB94}" type="slidenum">
              <a:rPr lang="de-DE" altLang="de-DE" smtClean="0"/>
              <a:pPr eaLnBrk="1" hangingPunct="1"/>
              <a:t>2</a:t>
            </a:fld>
            <a:endParaRPr lang="de-DE" altLang="de-DE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D637A-0C3C-47E9-AF0D-4C2F1708EAC2}" type="slidenum">
              <a:rPr lang="de-DE" altLang="de-DE" smtClean="0"/>
              <a:pPr eaLnBrk="1" hangingPunct="1"/>
              <a:t>4</a:t>
            </a:fld>
            <a:endParaRPr lang="de-DE" altLang="de-DE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altLang="de-DE" smtClean="0"/>
              <a:t>Emscherprojekte erwähnen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A9CF582-C8F6-446D-8487-60DAE511D517}" type="slidenum">
              <a:rPr lang="de-DE" altLang="de-DE" smtClean="0"/>
              <a:pPr eaLnBrk="1" hangingPunct="1"/>
              <a:t>8</a:t>
            </a:fld>
            <a:endParaRPr lang="de-DE" altLang="de-DE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altLang="de-DE" smtClean="0"/>
              <a:t>Emscherprojekte erwähnen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B4EDF5A-6281-4A1D-A661-69043E32942D}" type="slidenum">
              <a:rPr lang="de-DE" altLang="de-DE" smtClean="0"/>
              <a:pPr eaLnBrk="1" hangingPunct="1"/>
              <a:t>9</a:t>
            </a:fld>
            <a:endParaRPr lang="de-DE" altLang="de-DE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altLang="de-DE" smtClean="0"/>
              <a:t>Emscherprojekte erwähnen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CAEBE64-6B05-4021-8698-29EDCF97D5AD}" type="slidenum">
              <a:rPr lang="de-DE" altLang="de-DE" smtClean="0"/>
              <a:pPr eaLnBrk="1" hangingPunct="1"/>
              <a:t>10</a:t>
            </a:fld>
            <a:endParaRPr lang="de-DE" altLang="de-DE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altLang="de-DE" smtClean="0"/>
              <a:t>Emscherprojekte erwähnen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CAEBE64-6B05-4021-8698-29EDCF97D5AD}" type="slidenum">
              <a:rPr lang="de-DE" altLang="de-DE" smtClean="0"/>
              <a:pPr eaLnBrk="1" hangingPunct="1"/>
              <a:t>11</a:t>
            </a:fld>
            <a:endParaRPr lang="de-DE" altLang="de-DE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altLang="de-DE" smtClean="0"/>
              <a:t>Emscherprojekte erwähnen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1953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6222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209800" cy="64008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477000" cy="64008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4273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3221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74781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4191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191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5705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0906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3320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83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6906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57124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-7938"/>
          <a:ext cx="9145588" cy="68738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Image" r:id="rId14" imgW="11868690" imgH="8920579" progId="Photoshop.Image.5">
                  <p:embed/>
                </p:oleObj>
              </mc:Choice>
              <mc:Fallback>
                <p:oleObj name="Image" r:id="rId14" imgW="11868690" imgH="8920579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7938"/>
                        <a:ext cx="9145588" cy="68738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858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das Titelformat zu bearbeiten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143000"/>
            <a:ext cx="85344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die Formate des Vorlagentextes zu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>
            <a:off x="6858000" y="0"/>
            <a:ext cx="0" cy="1066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 flipH="1">
            <a:off x="0" y="762000"/>
            <a:ext cx="6858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8610600" y="6400800"/>
            <a:ext cx="0" cy="457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8610600" y="6507163"/>
            <a:ext cx="533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fld id="{CAA04746-EA7B-4ADA-AADC-BC9FF7A052B4}" type="slidenum">
              <a:rPr lang="de-DE" sz="1200" smtClean="0">
                <a:solidFill>
                  <a:schemeClr val="bg2"/>
                </a:solidFill>
              </a:rPr>
              <a:pPr algn="ctr" eaLnBrk="1" hangingPunct="1">
                <a:spcBef>
                  <a:spcPct val="50000"/>
                </a:spcBef>
                <a:defRPr/>
              </a:pPr>
              <a:t>‹Nr.›</a:t>
            </a:fld>
            <a:endParaRPr lang="de-DE" sz="1200" smtClean="0">
              <a:solidFill>
                <a:schemeClr val="bg2"/>
              </a:solidFill>
            </a:endParaRPr>
          </a:p>
        </p:txBody>
      </p:sp>
      <p:sp>
        <p:nvSpPr>
          <p:cNvPr id="1033" name="Oval 9"/>
          <p:cNvSpPr>
            <a:spLocks noChangeArrowheads="1"/>
          </p:cNvSpPr>
          <p:nvPr/>
        </p:nvSpPr>
        <p:spPr bwMode="auto">
          <a:xfrm>
            <a:off x="7086600" y="153988"/>
            <a:ext cx="685800" cy="685800"/>
          </a:xfrm>
          <a:prstGeom prst="ellipse">
            <a:avLst/>
          </a:prstGeom>
          <a:noFill/>
          <a:ln w="101600">
            <a:solidFill>
              <a:srgbClr val="3F3B6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graphicFrame>
        <p:nvGraphicFramePr>
          <p:cNvPr id="1034" name="Object 10"/>
          <p:cNvGraphicFramePr>
            <a:graphicFrameLocks noChangeAspect="1"/>
          </p:cNvGraphicFramePr>
          <p:nvPr/>
        </p:nvGraphicFramePr>
        <p:xfrm>
          <a:off x="7620000" y="373063"/>
          <a:ext cx="269875" cy="26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name="Image" r:id="rId16" imgW="419048" imgH="559125" progId="Photoshop.Image.5">
                  <p:embed/>
                </p:oleObj>
              </mc:Choice>
              <mc:Fallback>
                <p:oleObj name="Image" r:id="rId16" imgW="419048" imgH="559125" progId="Photoshop.Image.5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373063"/>
                        <a:ext cx="269875" cy="269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7350125" y="296863"/>
            <a:ext cx="990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3B7E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de-DE" sz="2500" b="1" smtClean="0">
                <a:solidFill>
                  <a:srgbClr val="000000"/>
                </a:solidFill>
              </a:rPr>
              <a:t>Weber</a:t>
            </a:r>
          </a:p>
        </p:txBody>
      </p:sp>
      <p:sp>
        <p:nvSpPr>
          <p:cNvPr id="1036" name="Text Box 12"/>
          <p:cNvSpPr txBox="1">
            <a:spLocks noChangeArrowheads="1"/>
          </p:cNvSpPr>
          <p:nvPr/>
        </p:nvSpPr>
        <p:spPr bwMode="auto">
          <a:xfrm>
            <a:off x="7837488" y="619125"/>
            <a:ext cx="10906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de-DE" smtClean="0">
                <a:solidFill>
                  <a:srgbClr val="000000"/>
                </a:solidFill>
              </a:rPr>
              <a:t>Ingenieure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5F5F5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5F5F5F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5F5F5F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5F5F5F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5F5F5F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5F5F5F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5F5F5F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5F5F5F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5F5F5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B7B7ED"/>
        </a:buClr>
        <a:buSzPct val="70000"/>
        <a:buFont typeface="Arial Unicode MS" pitchFamily="34" charset="-128"/>
        <a:buChar char="⁔"/>
        <a:defRPr>
          <a:solidFill>
            <a:srgbClr val="777777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B7B7ED"/>
        </a:buClr>
        <a:buFont typeface="Wingdings" pitchFamily="2" charset="2"/>
        <a:buChar char="è"/>
        <a:defRPr sz="1600">
          <a:solidFill>
            <a:srgbClr val="777777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B7B7ED"/>
        </a:buClr>
        <a:buChar char="•"/>
        <a:defRPr sz="1600">
          <a:solidFill>
            <a:srgbClr val="777777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B7B7ED"/>
        </a:buClr>
        <a:buChar char="–"/>
        <a:defRPr sz="1400">
          <a:solidFill>
            <a:srgbClr val="777777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B7B7ED"/>
        </a:buClr>
        <a:buChar char="»"/>
        <a:defRPr sz="1400">
          <a:solidFill>
            <a:srgbClr val="777777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B7B7ED"/>
        </a:buClr>
        <a:buChar char="»"/>
        <a:defRPr sz="1400">
          <a:solidFill>
            <a:srgbClr val="777777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B7B7ED"/>
        </a:buClr>
        <a:buChar char="»"/>
        <a:defRPr sz="1400">
          <a:solidFill>
            <a:srgbClr val="777777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B7B7ED"/>
        </a:buClr>
        <a:buChar char="»"/>
        <a:defRPr sz="1400">
          <a:solidFill>
            <a:srgbClr val="777777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B7B7ED"/>
        </a:buClr>
        <a:buChar char="»"/>
        <a:defRPr sz="1400">
          <a:solidFill>
            <a:srgbClr val="777777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Line 4"/>
          <p:cNvSpPr>
            <a:spLocks noChangeShapeType="1"/>
          </p:cNvSpPr>
          <p:nvPr/>
        </p:nvSpPr>
        <p:spPr bwMode="auto">
          <a:xfrm>
            <a:off x="0" y="6172200"/>
            <a:ext cx="9144000" cy="1588"/>
          </a:xfrm>
          <a:prstGeom prst="line">
            <a:avLst/>
          </a:prstGeom>
          <a:noFill/>
          <a:ln w="126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63493" name="Group 5"/>
          <p:cNvGrpSpPr>
            <a:grpSpLocks/>
          </p:cNvGrpSpPr>
          <p:nvPr/>
        </p:nvGrpSpPr>
        <p:grpSpPr bwMode="auto">
          <a:xfrm>
            <a:off x="3492500" y="5524500"/>
            <a:ext cx="3271838" cy="336550"/>
            <a:chOff x="2200" y="3480"/>
            <a:chExt cx="2061" cy="212"/>
          </a:xfrm>
        </p:grpSpPr>
        <p:sp>
          <p:nvSpPr>
            <p:cNvPr id="2056" name="Freeform 6"/>
            <p:cNvSpPr>
              <a:spLocks noChangeArrowheads="1"/>
            </p:cNvSpPr>
            <p:nvPr/>
          </p:nvSpPr>
          <p:spPr bwMode="auto">
            <a:xfrm>
              <a:off x="2200" y="3480"/>
              <a:ext cx="2062" cy="213"/>
            </a:xfrm>
            <a:custGeom>
              <a:avLst/>
              <a:gdLst>
                <a:gd name="T0" fmla="*/ 0 w 9094"/>
                <a:gd name="T1" fmla="*/ 0 h 940"/>
                <a:gd name="T2" fmla="*/ 468 w 9094"/>
                <a:gd name="T3" fmla="*/ 0 h 940"/>
                <a:gd name="T4" fmla="*/ 468 w 9094"/>
                <a:gd name="T5" fmla="*/ 48 h 940"/>
                <a:gd name="T6" fmla="*/ 0 w 9094"/>
                <a:gd name="T7" fmla="*/ 48 h 940"/>
                <a:gd name="T8" fmla="*/ 0 w 9094"/>
                <a:gd name="T9" fmla="*/ 0 h 9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094" h="940">
                  <a:moveTo>
                    <a:pt x="0" y="0"/>
                  </a:moveTo>
                  <a:lnTo>
                    <a:pt x="9093" y="0"/>
                  </a:lnTo>
                  <a:lnTo>
                    <a:pt x="9093" y="939"/>
                  </a:lnTo>
                  <a:lnTo>
                    <a:pt x="0" y="9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7" name="Freeform 7"/>
            <p:cNvSpPr>
              <a:spLocks noChangeArrowheads="1"/>
            </p:cNvSpPr>
            <p:nvPr/>
          </p:nvSpPr>
          <p:spPr bwMode="auto">
            <a:xfrm>
              <a:off x="2200" y="3480"/>
              <a:ext cx="2062" cy="14"/>
            </a:xfrm>
            <a:custGeom>
              <a:avLst/>
              <a:gdLst>
                <a:gd name="T0" fmla="*/ 0 w 9094"/>
                <a:gd name="T1" fmla="*/ 0 h 62"/>
                <a:gd name="T2" fmla="*/ 468 w 9094"/>
                <a:gd name="T3" fmla="*/ 0 h 62"/>
                <a:gd name="T4" fmla="*/ 464 w 9094"/>
                <a:gd name="T5" fmla="*/ 3 h 62"/>
                <a:gd name="T6" fmla="*/ 3 w 9094"/>
                <a:gd name="T7" fmla="*/ 3 h 62"/>
                <a:gd name="T8" fmla="*/ 0 w 9094"/>
                <a:gd name="T9" fmla="*/ 0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094" h="62">
                  <a:moveTo>
                    <a:pt x="0" y="0"/>
                  </a:moveTo>
                  <a:lnTo>
                    <a:pt x="9093" y="0"/>
                  </a:lnTo>
                  <a:lnTo>
                    <a:pt x="9031" y="61"/>
                  </a:lnTo>
                  <a:lnTo>
                    <a:pt x="61" y="6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8" name="Freeform 8"/>
            <p:cNvSpPr>
              <a:spLocks noChangeArrowheads="1"/>
            </p:cNvSpPr>
            <p:nvPr/>
          </p:nvSpPr>
          <p:spPr bwMode="auto">
            <a:xfrm>
              <a:off x="4247" y="3480"/>
              <a:ext cx="14" cy="213"/>
            </a:xfrm>
            <a:custGeom>
              <a:avLst/>
              <a:gdLst>
                <a:gd name="T0" fmla="*/ 3 w 62"/>
                <a:gd name="T1" fmla="*/ 0 h 940"/>
                <a:gd name="T2" fmla="*/ 3 w 62"/>
                <a:gd name="T3" fmla="*/ 48 h 940"/>
                <a:gd name="T4" fmla="*/ 0 w 62"/>
                <a:gd name="T5" fmla="*/ 45 h 940"/>
                <a:gd name="T6" fmla="*/ 0 w 62"/>
                <a:gd name="T7" fmla="*/ 3 h 940"/>
                <a:gd name="T8" fmla="*/ 3 w 62"/>
                <a:gd name="T9" fmla="*/ 0 h 9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" h="940">
                  <a:moveTo>
                    <a:pt x="61" y="0"/>
                  </a:moveTo>
                  <a:lnTo>
                    <a:pt x="61" y="939"/>
                  </a:lnTo>
                  <a:lnTo>
                    <a:pt x="0" y="877"/>
                  </a:lnTo>
                  <a:lnTo>
                    <a:pt x="0" y="60"/>
                  </a:lnTo>
                  <a:lnTo>
                    <a:pt x="6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9" name="Freeform 9"/>
            <p:cNvSpPr>
              <a:spLocks noChangeArrowheads="1"/>
            </p:cNvSpPr>
            <p:nvPr/>
          </p:nvSpPr>
          <p:spPr bwMode="auto">
            <a:xfrm>
              <a:off x="2200" y="3679"/>
              <a:ext cx="2062" cy="14"/>
            </a:xfrm>
            <a:custGeom>
              <a:avLst/>
              <a:gdLst>
                <a:gd name="T0" fmla="*/ 468 w 9094"/>
                <a:gd name="T1" fmla="*/ 3 h 62"/>
                <a:gd name="T2" fmla="*/ 0 w 9094"/>
                <a:gd name="T3" fmla="*/ 3 h 62"/>
                <a:gd name="T4" fmla="*/ 3 w 9094"/>
                <a:gd name="T5" fmla="*/ 0 h 62"/>
                <a:gd name="T6" fmla="*/ 464 w 9094"/>
                <a:gd name="T7" fmla="*/ 0 h 62"/>
                <a:gd name="T8" fmla="*/ 468 w 9094"/>
                <a:gd name="T9" fmla="*/ 3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094" h="62">
                  <a:moveTo>
                    <a:pt x="9093" y="61"/>
                  </a:moveTo>
                  <a:lnTo>
                    <a:pt x="0" y="61"/>
                  </a:lnTo>
                  <a:lnTo>
                    <a:pt x="61" y="0"/>
                  </a:lnTo>
                  <a:lnTo>
                    <a:pt x="9031" y="0"/>
                  </a:lnTo>
                  <a:lnTo>
                    <a:pt x="9093" y="6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60" name="Freeform 10"/>
            <p:cNvSpPr>
              <a:spLocks noChangeArrowheads="1"/>
            </p:cNvSpPr>
            <p:nvPr/>
          </p:nvSpPr>
          <p:spPr bwMode="auto">
            <a:xfrm>
              <a:off x="2200" y="3480"/>
              <a:ext cx="14" cy="213"/>
            </a:xfrm>
            <a:custGeom>
              <a:avLst/>
              <a:gdLst>
                <a:gd name="T0" fmla="*/ 0 w 62"/>
                <a:gd name="T1" fmla="*/ 48 h 940"/>
                <a:gd name="T2" fmla="*/ 0 w 62"/>
                <a:gd name="T3" fmla="*/ 0 h 940"/>
                <a:gd name="T4" fmla="*/ 3 w 62"/>
                <a:gd name="T5" fmla="*/ 3 h 940"/>
                <a:gd name="T6" fmla="*/ 3 w 62"/>
                <a:gd name="T7" fmla="*/ 45 h 940"/>
                <a:gd name="T8" fmla="*/ 0 w 62"/>
                <a:gd name="T9" fmla="*/ 48 h 9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" h="940">
                  <a:moveTo>
                    <a:pt x="0" y="939"/>
                  </a:moveTo>
                  <a:lnTo>
                    <a:pt x="0" y="0"/>
                  </a:lnTo>
                  <a:lnTo>
                    <a:pt x="61" y="60"/>
                  </a:lnTo>
                  <a:lnTo>
                    <a:pt x="61" y="877"/>
                  </a:lnTo>
                  <a:lnTo>
                    <a:pt x="0" y="93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052" name="AutoShape 13"/>
          <p:cNvSpPr>
            <a:spLocks noChangeArrowheads="1"/>
          </p:cNvSpPr>
          <p:nvPr/>
        </p:nvSpPr>
        <p:spPr bwMode="auto">
          <a:xfrm>
            <a:off x="188913" y="6275388"/>
            <a:ext cx="1352550" cy="457200"/>
          </a:xfrm>
          <a:prstGeom prst="roundRect">
            <a:avLst>
              <a:gd name="adj" fmla="val 34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pic>
        <p:nvPicPr>
          <p:cNvPr id="2053" name="Picture 17" descr="T:\correa\web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9"/>
          <p:cNvSpPr>
            <a:spLocks noChangeArrowheads="1"/>
          </p:cNvSpPr>
          <p:nvPr/>
        </p:nvSpPr>
        <p:spPr bwMode="auto">
          <a:xfrm>
            <a:off x="1460376" y="44624"/>
            <a:ext cx="6496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altLang="de-DE" sz="2400" b="1" dirty="0">
                <a:solidFill>
                  <a:schemeClr val="bg1"/>
                </a:solidFill>
                <a:latin typeface="Times New Roman" pitchFamily="18" charset="0"/>
                <a:ea typeface="MS Gothic" charset="-128"/>
              </a:rPr>
              <a:t>Gemeinde Biberach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altLang="de-DE" sz="2400" b="1" dirty="0" smtClean="0">
                <a:solidFill>
                  <a:schemeClr val="bg1"/>
                </a:solidFill>
                <a:latin typeface="Times New Roman" pitchFamily="18" charset="0"/>
                <a:ea typeface="MS Gothic" charset="-128"/>
              </a:rPr>
              <a:t>Informationsveranstaltung zur Aufstellung des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altLang="de-DE" sz="2400" b="1" dirty="0" smtClean="0">
                <a:solidFill>
                  <a:schemeClr val="bg1"/>
                </a:solidFill>
                <a:latin typeface="Times New Roman" pitchFamily="18" charset="0"/>
                <a:ea typeface="MS Gothic" charset="-128"/>
              </a:rPr>
              <a:t>Bebauungsplans „Alter Sportplatz“</a:t>
            </a:r>
            <a:endParaRPr lang="de-DE" altLang="de-DE" sz="2400" b="1" dirty="0">
              <a:solidFill>
                <a:schemeClr val="bg1"/>
              </a:solidFill>
              <a:latin typeface="Times New Roman" pitchFamily="18" charset="0"/>
              <a:ea typeface="MS Gothic" charset="-128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altLang="de-DE" sz="2400" b="1" dirty="0" smtClean="0">
                <a:solidFill>
                  <a:schemeClr val="bg1"/>
                </a:solidFill>
                <a:latin typeface="Times New Roman" pitchFamily="18" charset="0"/>
                <a:ea typeface="MS Gothic" charset="-128"/>
              </a:rPr>
              <a:t>07.03.2017</a:t>
            </a:r>
            <a:endParaRPr lang="de-DE" altLang="de-DE" sz="2400" b="1" dirty="0">
              <a:solidFill>
                <a:schemeClr val="bg1"/>
              </a:solidFill>
              <a:latin typeface="Times New Roman" pitchFamily="18" charset="0"/>
              <a:ea typeface="MS Gothic" charset="-128"/>
            </a:endParaRPr>
          </a:p>
        </p:txBody>
      </p:sp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1460376" y="5559623"/>
            <a:ext cx="6496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altLang="de-DE" sz="2400" b="1" dirty="0" smtClean="0">
                <a:solidFill>
                  <a:schemeClr val="bg1"/>
                </a:solidFill>
                <a:latin typeface="Times New Roman" pitchFamily="18" charset="0"/>
                <a:ea typeface="MS Gothic" charset="-128"/>
              </a:rPr>
              <a:t>Umwelttechnische Untersuchungen</a:t>
            </a:r>
            <a:endParaRPr lang="de-DE" altLang="de-DE" sz="2400" b="1" dirty="0">
              <a:solidFill>
                <a:schemeClr val="bg1"/>
              </a:solidFill>
              <a:latin typeface="Times New Roman" pitchFamily="18" charset="0"/>
              <a:ea typeface="MS Gothic" charset="-128"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63" y="1153957"/>
            <a:ext cx="3440549" cy="515536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884" y="1196752"/>
            <a:ext cx="3440548" cy="5155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91260"/>
            <a:ext cx="7632848" cy="509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4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z="1800" dirty="0">
                <a:cs typeface="Times New Roman" pitchFamily="18" charset="0"/>
              </a:rPr>
              <a:t>E</a:t>
            </a:r>
            <a:r>
              <a:rPr lang="de-DE" altLang="de-DE" sz="1800" dirty="0" smtClean="0">
                <a:cs typeface="Times New Roman" pitchFamily="18" charset="0"/>
              </a:rPr>
              <a:t>rgebnisse der chemischen Untersuchung</a:t>
            </a:r>
          </a:p>
        </p:txBody>
      </p:sp>
      <p:sp>
        <p:nvSpPr>
          <p:cNvPr id="13315" name="Textfeld 2"/>
          <p:cNvSpPr txBox="1">
            <a:spLocks noChangeArrowheads="1"/>
          </p:cNvSpPr>
          <p:nvPr/>
        </p:nvSpPr>
        <p:spPr bwMode="auto">
          <a:xfrm>
            <a:off x="1835150" y="1547813"/>
            <a:ext cx="1339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2000"/>
              <a:t>Bodenluft:</a:t>
            </a:r>
          </a:p>
        </p:txBody>
      </p:sp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3811588" y="1547813"/>
            <a:ext cx="3136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2000" b="1">
                <a:solidFill>
                  <a:srgbClr val="FF0000"/>
                </a:solidFill>
              </a:rPr>
              <a:t>Keine Verunreinigungen</a:t>
            </a:r>
          </a:p>
        </p:txBody>
      </p:sp>
      <p:sp>
        <p:nvSpPr>
          <p:cNvPr id="13317" name="Textfeld 6"/>
          <p:cNvSpPr txBox="1">
            <a:spLocks noChangeArrowheads="1"/>
          </p:cNvSpPr>
          <p:nvPr/>
        </p:nvSpPr>
        <p:spPr bwMode="auto">
          <a:xfrm>
            <a:off x="1835150" y="2060575"/>
            <a:ext cx="1851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2000"/>
              <a:t>Grundwasser: </a:t>
            </a:r>
          </a:p>
        </p:txBody>
      </p:sp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3811588" y="2060575"/>
            <a:ext cx="3136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2000" b="1">
                <a:solidFill>
                  <a:srgbClr val="FF0000"/>
                </a:solidFill>
              </a:rPr>
              <a:t>Keine Verunreinigungen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feld 4"/>
          <p:cNvSpPr txBox="1">
            <a:spLocks noChangeArrowheads="1"/>
          </p:cNvSpPr>
          <p:nvPr/>
        </p:nvSpPr>
        <p:spPr bwMode="auto">
          <a:xfrm>
            <a:off x="395288" y="1341438"/>
            <a:ext cx="996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2000"/>
              <a:t>Boden: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z="1800" dirty="0">
                <a:cs typeface="Times New Roman" pitchFamily="18" charset="0"/>
              </a:rPr>
              <a:t>E</a:t>
            </a:r>
            <a:r>
              <a:rPr lang="de-DE" altLang="de-DE" sz="1800" dirty="0" smtClean="0">
                <a:cs typeface="Times New Roman" pitchFamily="18" charset="0"/>
              </a:rPr>
              <a:t>rgebnisse der chemischen Untersuchung</a:t>
            </a:r>
          </a:p>
        </p:txBody>
      </p:sp>
      <p:pic>
        <p:nvPicPr>
          <p:cNvPr id="14830" name="Picture 4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12776"/>
            <a:ext cx="6912768" cy="484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z="1800" dirty="0">
                <a:cs typeface="Times New Roman" pitchFamily="18" charset="0"/>
              </a:rPr>
              <a:t>E</a:t>
            </a:r>
            <a:r>
              <a:rPr lang="de-DE" altLang="de-DE" sz="1800" dirty="0" smtClean="0">
                <a:cs typeface="Times New Roman" pitchFamily="18" charset="0"/>
              </a:rPr>
              <a:t>rgebnisse der chemischen Untersuchung</a:t>
            </a:r>
          </a:p>
        </p:txBody>
      </p:sp>
      <p:sp>
        <p:nvSpPr>
          <p:cNvPr id="13315" name="Textfeld 2"/>
          <p:cNvSpPr txBox="1">
            <a:spLocks noChangeArrowheads="1"/>
          </p:cNvSpPr>
          <p:nvPr/>
        </p:nvSpPr>
        <p:spPr bwMode="auto">
          <a:xfrm>
            <a:off x="1835150" y="1547813"/>
            <a:ext cx="1339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2000"/>
              <a:t>Bodenluft:</a:t>
            </a:r>
          </a:p>
        </p:txBody>
      </p:sp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3811588" y="1547813"/>
            <a:ext cx="3136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2000" b="1" dirty="0">
                <a:solidFill>
                  <a:srgbClr val="FF0000"/>
                </a:solidFill>
              </a:rPr>
              <a:t>Keine Verunreinigungen</a:t>
            </a:r>
          </a:p>
        </p:txBody>
      </p:sp>
      <p:sp>
        <p:nvSpPr>
          <p:cNvPr id="13317" name="Textfeld 6"/>
          <p:cNvSpPr txBox="1">
            <a:spLocks noChangeArrowheads="1"/>
          </p:cNvSpPr>
          <p:nvPr/>
        </p:nvSpPr>
        <p:spPr bwMode="auto">
          <a:xfrm>
            <a:off x="1835150" y="2060575"/>
            <a:ext cx="1851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2000"/>
              <a:t>Grundwasser: </a:t>
            </a:r>
          </a:p>
        </p:txBody>
      </p:sp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3811588" y="2060575"/>
            <a:ext cx="31360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2000" b="1" dirty="0">
                <a:solidFill>
                  <a:srgbClr val="FF0000"/>
                </a:solidFill>
              </a:rPr>
              <a:t>Keine </a:t>
            </a:r>
            <a:r>
              <a:rPr lang="de-DE" altLang="de-DE" sz="2000" b="1" dirty="0" smtClean="0">
                <a:solidFill>
                  <a:srgbClr val="FF0000"/>
                </a:solidFill>
              </a:rPr>
              <a:t>Verunreinigungen</a:t>
            </a:r>
            <a:endParaRPr lang="de-DE" altLang="de-DE" sz="2000" b="1" dirty="0">
              <a:solidFill>
                <a:srgbClr val="FF0000"/>
              </a:solidFill>
            </a:endParaRPr>
          </a:p>
        </p:txBody>
      </p:sp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1835696" y="2668910"/>
            <a:ext cx="10679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2000" dirty="0" smtClean="0"/>
              <a:t>Boden: </a:t>
            </a:r>
            <a:endParaRPr lang="de-DE" altLang="de-DE" sz="2000" dirty="0"/>
          </a:p>
        </p:txBody>
      </p:sp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3812213" y="2668850"/>
            <a:ext cx="45031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2000" b="1" dirty="0" smtClean="0">
                <a:solidFill>
                  <a:srgbClr val="FF0000"/>
                </a:solidFill>
              </a:rPr>
              <a:t>Keine </a:t>
            </a:r>
            <a:r>
              <a:rPr lang="de-DE" altLang="de-DE" sz="2000" b="1" dirty="0">
                <a:solidFill>
                  <a:srgbClr val="FF0000"/>
                </a:solidFill>
              </a:rPr>
              <a:t>G</a:t>
            </a:r>
            <a:r>
              <a:rPr lang="de-DE" altLang="de-DE" sz="2000" b="1" dirty="0" smtClean="0">
                <a:solidFill>
                  <a:srgbClr val="FF0000"/>
                </a:solidFill>
              </a:rPr>
              <a:t>efährdung von Mensch und</a:t>
            </a:r>
          </a:p>
          <a:p>
            <a:pPr eaLnBrk="1" hangingPunct="1"/>
            <a:r>
              <a:rPr lang="de-DE" altLang="de-DE" sz="2000" b="1" dirty="0" smtClean="0">
                <a:solidFill>
                  <a:srgbClr val="FF0000"/>
                </a:solidFill>
              </a:rPr>
              <a:t>Natur (</a:t>
            </a:r>
            <a:r>
              <a:rPr lang="de-DE" altLang="de-DE" sz="20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keine </a:t>
            </a:r>
            <a:r>
              <a:rPr lang="de-DE" altLang="de-DE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A</a:t>
            </a:r>
            <a:r>
              <a:rPr lang="de-DE" altLang="de-DE" sz="20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ltlasten)</a:t>
            </a:r>
            <a:endParaRPr lang="de-DE" altLang="de-DE" sz="2000" b="1" dirty="0" smtClean="0">
              <a:solidFill>
                <a:srgbClr val="FF0000"/>
              </a:solidFill>
            </a:endParaRPr>
          </a:p>
        </p:txBody>
      </p:sp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3827537" y="3450719"/>
            <a:ext cx="44021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2000" b="1" dirty="0" smtClean="0">
                <a:solidFill>
                  <a:srgbClr val="00B050"/>
                </a:solidFill>
              </a:rPr>
              <a:t>Es gibt aber entsorgungsrelevante</a:t>
            </a:r>
          </a:p>
          <a:p>
            <a:pPr eaLnBrk="1" hangingPunct="1"/>
            <a:r>
              <a:rPr lang="de-DE" altLang="de-DE" sz="2000" b="1" dirty="0">
                <a:solidFill>
                  <a:srgbClr val="00B050"/>
                </a:solidFill>
              </a:rPr>
              <a:t>B</a:t>
            </a:r>
            <a:r>
              <a:rPr lang="de-DE" altLang="de-DE" sz="2000" b="1" dirty="0" smtClean="0">
                <a:solidFill>
                  <a:srgbClr val="00B050"/>
                </a:solidFill>
              </a:rPr>
              <a:t>odeninhaltstoffe</a:t>
            </a:r>
            <a:endParaRPr lang="de-DE" altLang="de-DE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621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28800"/>
            <a:ext cx="3733800" cy="1219200"/>
          </a:xfrm>
        </p:spPr>
        <p:txBody>
          <a:bodyPr/>
          <a:lstStyle/>
          <a:p>
            <a:pPr eaLnBrk="1" hangingPunct="1">
              <a:buFont typeface="Arial Unicode MS" pitchFamily="34" charset="-128"/>
              <a:buNone/>
            </a:pPr>
            <a:r>
              <a:rPr lang="de-DE" altLang="de-DE" sz="2800" smtClean="0"/>
              <a:t>Wir danken für Ihre </a:t>
            </a:r>
          </a:p>
          <a:p>
            <a:pPr eaLnBrk="1" hangingPunct="1">
              <a:buFont typeface="Arial Unicode MS" pitchFamily="34" charset="-128"/>
              <a:buNone/>
            </a:pPr>
            <a:r>
              <a:rPr lang="de-DE" altLang="de-DE" sz="2800" smtClean="0"/>
              <a:t>Aufmerksamkeit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altLang="de-DE" smtClean="0"/>
              <a:t>Eintrag im Altlastenkataster des LRA</a:t>
            </a:r>
          </a:p>
        </p:txBody>
      </p:sp>
      <p:pic>
        <p:nvPicPr>
          <p:cNvPr id="4099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1"/>
          <a:stretch>
            <a:fillRect/>
          </a:stretch>
        </p:blipFill>
        <p:spPr bwMode="auto">
          <a:xfrm>
            <a:off x="995363" y="1177925"/>
            <a:ext cx="7153275" cy="5087938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/>
          <p:cNvSpPr/>
          <p:nvPr/>
        </p:nvSpPr>
        <p:spPr>
          <a:xfrm>
            <a:off x="1908175" y="3357563"/>
            <a:ext cx="1727200" cy="16557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DE" altLang="de-DE" sz="1800" smtClean="0"/>
              <a:t>Untersuchungen des KMBD auf Blindgänger</a:t>
            </a:r>
          </a:p>
        </p:txBody>
      </p:sp>
      <p:pic>
        <p:nvPicPr>
          <p:cNvPr id="512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19213"/>
            <a:ext cx="5184775" cy="4918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Grafik 9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5" t="24785" r="64169" b="53767"/>
          <a:stretch>
            <a:fillRect/>
          </a:stretch>
        </p:blipFill>
        <p:spPr bwMode="auto">
          <a:xfrm>
            <a:off x="5580063" y="2060575"/>
            <a:ext cx="3417887" cy="3402013"/>
          </a:xfrm>
          <a:prstGeom prst="rect">
            <a:avLst/>
          </a:prstGeom>
          <a:noFill/>
          <a:ln w="444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/>
          <p:cNvSpPr/>
          <p:nvPr/>
        </p:nvSpPr>
        <p:spPr>
          <a:xfrm>
            <a:off x="6588125" y="3429000"/>
            <a:ext cx="1512888" cy="14398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Erkundung KaMiSu</a:t>
            </a:r>
          </a:p>
        </p:txBody>
      </p:sp>
      <p:pic>
        <p:nvPicPr>
          <p:cNvPr id="6147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96975"/>
            <a:ext cx="3097212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9" t="21651" r="21262" b="10477"/>
          <a:stretch>
            <a:fillRect/>
          </a:stretch>
        </p:blipFill>
        <p:spPr bwMode="auto">
          <a:xfrm>
            <a:off x="3579813" y="1484313"/>
            <a:ext cx="5384800" cy="465455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/>
          <p:cNvSpPr/>
          <p:nvPr/>
        </p:nvSpPr>
        <p:spPr>
          <a:xfrm>
            <a:off x="5219700" y="3357563"/>
            <a:ext cx="431800" cy="382587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6" name="Ellipse 5"/>
          <p:cNvSpPr/>
          <p:nvPr/>
        </p:nvSpPr>
        <p:spPr>
          <a:xfrm>
            <a:off x="5003800" y="2470150"/>
            <a:ext cx="431800" cy="382588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7" name="Ellipse 6"/>
          <p:cNvSpPr/>
          <p:nvPr/>
        </p:nvSpPr>
        <p:spPr>
          <a:xfrm>
            <a:off x="5724525" y="3189288"/>
            <a:ext cx="431800" cy="384175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9" name="Ellipse 8"/>
          <p:cNvSpPr/>
          <p:nvPr/>
        </p:nvSpPr>
        <p:spPr>
          <a:xfrm>
            <a:off x="4716463" y="3838575"/>
            <a:ext cx="431800" cy="382588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6153" name="Textfeld 9"/>
          <p:cNvSpPr txBox="1">
            <a:spLocks noChangeArrowheads="1"/>
          </p:cNvSpPr>
          <p:nvPr/>
        </p:nvSpPr>
        <p:spPr bwMode="auto">
          <a:xfrm>
            <a:off x="179388" y="2852738"/>
            <a:ext cx="26068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 dirty="0"/>
              <a:t>Flächenuntersuchung auf </a:t>
            </a:r>
            <a:r>
              <a:rPr lang="de-DE" altLang="de-DE" sz="1200" dirty="0" smtClean="0"/>
              <a:t> 5700 m² </a:t>
            </a:r>
            <a:endParaRPr lang="de-DE" altLang="de-DE" sz="1200" dirty="0"/>
          </a:p>
        </p:txBody>
      </p:sp>
      <p:sp>
        <p:nvSpPr>
          <p:cNvPr id="11" name="Textfeld 10"/>
          <p:cNvSpPr txBox="1">
            <a:spLocks noChangeArrowheads="1"/>
          </p:cNvSpPr>
          <p:nvPr/>
        </p:nvSpPr>
        <p:spPr bwMode="auto">
          <a:xfrm>
            <a:off x="179388" y="4149725"/>
            <a:ext cx="269496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 b="1" dirty="0" smtClean="0"/>
              <a:t>Ergebnis:</a:t>
            </a:r>
          </a:p>
          <a:p>
            <a:pPr eaLnBrk="1" hangingPunct="1"/>
            <a:endParaRPr lang="de-DE" altLang="de-DE" sz="1200" b="1" dirty="0" smtClean="0"/>
          </a:p>
          <a:p>
            <a:pPr eaLnBrk="1" hangingPunct="1"/>
            <a:r>
              <a:rPr lang="de-DE" altLang="de-DE" sz="1200" b="1" dirty="0" smtClean="0"/>
              <a:t>Blindgänger wurden nicht geortet.</a:t>
            </a:r>
            <a:endParaRPr lang="de-DE" altLang="de-DE" sz="1200" b="1" dirty="0"/>
          </a:p>
          <a:p>
            <a:pPr eaLnBrk="1" hangingPunct="1"/>
            <a:endParaRPr lang="de-DE" altLang="de-DE" sz="1200" b="1" dirty="0" smtClean="0"/>
          </a:p>
          <a:p>
            <a:pPr eaLnBrk="1" hangingPunct="1"/>
            <a:r>
              <a:rPr lang="de-DE" altLang="de-DE" sz="1200" b="1" dirty="0" smtClean="0"/>
              <a:t>Es </a:t>
            </a:r>
            <a:r>
              <a:rPr lang="de-DE" altLang="de-DE" sz="1200" b="1" dirty="0"/>
              <a:t>wird </a:t>
            </a:r>
            <a:r>
              <a:rPr lang="de-DE" altLang="de-DE" sz="1200" b="1" dirty="0" smtClean="0"/>
              <a:t>aber empfohlen</a:t>
            </a:r>
            <a:r>
              <a:rPr lang="de-DE" altLang="de-DE" sz="1200" b="1" dirty="0"/>
              <a:t>, die </a:t>
            </a:r>
          </a:p>
          <a:p>
            <a:pPr eaLnBrk="1" hangingPunct="1"/>
            <a:r>
              <a:rPr lang="de-DE" altLang="de-DE" sz="1200" b="1" dirty="0"/>
              <a:t>Bombentrichter zu </a:t>
            </a:r>
            <a:r>
              <a:rPr lang="de-DE" altLang="de-DE" sz="1200" b="1" dirty="0" smtClean="0"/>
              <a:t>räumen. </a:t>
            </a:r>
            <a:endParaRPr lang="de-DE" altLang="de-DE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z="1800" smtClean="0">
                <a:cs typeface="Times New Roman" pitchFamily="18" charset="0"/>
              </a:rPr>
              <a:t>Untersuchungsprogramm Altlastenuntersuchung</a:t>
            </a:r>
          </a:p>
        </p:txBody>
      </p:sp>
      <p:sp>
        <p:nvSpPr>
          <p:cNvPr id="7171" name="Textfeld 2"/>
          <p:cNvSpPr txBox="1">
            <a:spLocks noChangeArrowheads="1"/>
          </p:cNvSpPr>
          <p:nvPr/>
        </p:nvSpPr>
        <p:spPr bwMode="auto">
          <a:xfrm>
            <a:off x="646489" y="1052736"/>
            <a:ext cx="729719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/>
            <a:r>
              <a:rPr lang="de-DE" altLang="de-DE" sz="2000" b="1" u="sng" dirty="0" smtClean="0"/>
              <a:t>Orientierende Untersuchung 10/2011</a:t>
            </a:r>
          </a:p>
          <a:p>
            <a:pPr eaLnBrk="1" hangingPunct="1">
              <a:buFont typeface="Arial" charset="0"/>
              <a:buChar char="•"/>
            </a:pPr>
            <a:endParaRPr lang="de-DE" altLang="de-DE" sz="2000" dirty="0"/>
          </a:p>
          <a:p>
            <a:pPr eaLnBrk="1" hangingPunct="1">
              <a:buFont typeface="Arial" charset="0"/>
              <a:buChar char="•"/>
            </a:pPr>
            <a:r>
              <a:rPr lang="de-DE" altLang="de-DE" sz="2000" dirty="0" smtClean="0"/>
              <a:t>25 Kleinbohrungen </a:t>
            </a:r>
            <a:r>
              <a:rPr lang="de-DE" altLang="de-DE" sz="2000" dirty="0"/>
              <a:t>bis 3 m Tiefe</a:t>
            </a:r>
          </a:p>
          <a:p>
            <a:pPr eaLnBrk="1" hangingPunct="1">
              <a:buFont typeface="Arial" charset="0"/>
              <a:buChar char="•"/>
            </a:pPr>
            <a:r>
              <a:rPr lang="de-DE" altLang="de-DE" sz="2000" dirty="0"/>
              <a:t>2 </a:t>
            </a:r>
            <a:r>
              <a:rPr lang="de-DE" altLang="de-DE" sz="2000" dirty="0" err="1"/>
              <a:t>Grundwasserhilfsmessstellen</a:t>
            </a:r>
            <a:endParaRPr lang="de-DE" altLang="de-DE" sz="2000" dirty="0"/>
          </a:p>
          <a:p>
            <a:pPr eaLnBrk="1" hangingPunct="1">
              <a:buFont typeface="Arial" charset="0"/>
              <a:buChar char="•"/>
            </a:pPr>
            <a:r>
              <a:rPr lang="de-DE" altLang="de-DE" sz="2000" dirty="0"/>
              <a:t>Entnahme von </a:t>
            </a:r>
            <a:r>
              <a:rPr lang="de-DE" altLang="de-DE" sz="2000" dirty="0" smtClean="0"/>
              <a:t>Bodenluft-, Boden- und Grundwasserproben </a:t>
            </a:r>
            <a:endParaRPr lang="de-DE" altLang="de-DE" sz="2000" dirty="0"/>
          </a:p>
          <a:p>
            <a:pPr eaLnBrk="1" hangingPunct="1">
              <a:buFont typeface="Arial" charset="0"/>
              <a:buChar char="•"/>
            </a:pPr>
            <a:r>
              <a:rPr lang="de-DE" altLang="de-DE" sz="2000" dirty="0"/>
              <a:t>Untersuchungsparameter:</a:t>
            </a:r>
          </a:p>
          <a:p>
            <a:pPr eaLnBrk="1" hangingPunct="1">
              <a:buFont typeface="Arial" charset="0"/>
              <a:buChar char="•"/>
            </a:pPr>
            <a:r>
              <a:rPr lang="de-DE" altLang="de-DE" sz="2000" dirty="0" smtClean="0"/>
              <a:t>MKW, PAK</a:t>
            </a:r>
            <a:endParaRPr lang="de-DE" altLang="de-DE" sz="2000" dirty="0"/>
          </a:p>
          <a:p>
            <a:pPr eaLnBrk="1" hangingPunct="1">
              <a:buFont typeface="Arial" charset="0"/>
              <a:buChar char="•"/>
            </a:pPr>
            <a:r>
              <a:rPr lang="de-DE" altLang="de-DE" sz="2000" dirty="0"/>
              <a:t>Schwermetalle </a:t>
            </a:r>
            <a:r>
              <a:rPr lang="de-DE" altLang="de-DE" sz="2000" dirty="0" err="1"/>
              <a:t>Pb</a:t>
            </a:r>
            <a:r>
              <a:rPr lang="de-DE" altLang="de-DE" sz="2000" dirty="0"/>
              <a:t>, </a:t>
            </a:r>
            <a:r>
              <a:rPr lang="de-DE" altLang="de-DE" sz="2000" dirty="0" err="1"/>
              <a:t>Cd</a:t>
            </a:r>
            <a:r>
              <a:rPr lang="de-DE" altLang="de-DE" sz="2000" dirty="0"/>
              <a:t>, </a:t>
            </a:r>
            <a:r>
              <a:rPr lang="de-DE" altLang="de-DE" sz="2000" dirty="0" err="1"/>
              <a:t>Cr</a:t>
            </a:r>
            <a:r>
              <a:rPr lang="de-DE" altLang="de-DE" sz="2000" dirty="0"/>
              <a:t>, </a:t>
            </a:r>
            <a:r>
              <a:rPr lang="de-DE" altLang="de-DE" sz="2000" dirty="0" err="1"/>
              <a:t>Cu</a:t>
            </a:r>
            <a:r>
              <a:rPr lang="de-DE" altLang="de-DE" sz="2000" dirty="0"/>
              <a:t>, </a:t>
            </a:r>
            <a:r>
              <a:rPr lang="de-DE" altLang="de-DE" sz="2000" dirty="0" err="1"/>
              <a:t>Ni</a:t>
            </a:r>
            <a:r>
              <a:rPr lang="de-DE" altLang="de-DE" sz="2000" dirty="0"/>
              <a:t>, </a:t>
            </a:r>
            <a:r>
              <a:rPr lang="de-DE" altLang="de-DE" sz="2000" dirty="0" err="1"/>
              <a:t>Hg</a:t>
            </a:r>
            <a:r>
              <a:rPr lang="de-DE" altLang="de-DE" sz="2000" dirty="0"/>
              <a:t>, </a:t>
            </a:r>
            <a:r>
              <a:rPr lang="de-DE" altLang="de-DE" sz="2000" dirty="0" err="1"/>
              <a:t>Zn</a:t>
            </a:r>
            <a:r>
              <a:rPr lang="de-DE" altLang="de-DE" sz="2000" dirty="0"/>
              <a:t> und  Arsen</a:t>
            </a:r>
          </a:p>
          <a:p>
            <a:pPr marL="0" indent="0" eaLnBrk="1" hangingPunct="1"/>
            <a:endParaRPr lang="de-DE" altLang="de-DE" sz="2000" dirty="0"/>
          </a:p>
          <a:p>
            <a:pPr marL="0" indent="0" eaLnBrk="1" hangingPunct="1"/>
            <a:r>
              <a:rPr lang="de-DE" altLang="de-DE" sz="2000" b="1" u="sng" dirty="0" smtClean="0"/>
              <a:t>Ergänzende Untersuchungen 10/2016</a:t>
            </a:r>
          </a:p>
          <a:p>
            <a:pPr marL="0" indent="0" eaLnBrk="1" hangingPunct="1"/>
            <a:endParaRPr lang="de-DE" altLang="de-DE" sz="2000" dirty="0"/>
          </a:p>
          <a:p>
            <a:pPr eaLnBrk="1" hangingPunct="1">
              <a:buFont typeface="Arial" charset="0"/>
              <a:buChar char="•"/>
            </a:pPr>
            <a:r>
              <a:rPr lang="de-DE" altLang="de-DE" sz="2000" dirty="0"/>
              <a:t>17 Baggerschürfe bis in den natürlich anstehenden Kies</a:t>
            </a:r>
          </a:p>
          <a:p>
            <a:pPr eaLnBrk="1" hangingPunct="1">
              <a:buFont typeface="Arial" charset="0"/>
              <a:buChar char="•"/>
            </a:pPr>
            <a:r>
              <a:rPr lang="de-DE" altLang="de-DE" sz="2000" dirty="0" smtClean="0"/>
              <a:t>Bodenmischproben aus Schürfen mit erkennbarem Müllanteil</a:t>
            </a:r>
            <a:endParaRPr lang="de-DE" altLang="de-DE" sz="2000" dirty="0"/>
          </a:p>
          <a:p>
            <a:pPr eaLnBrk="1" hangingPunct="1">
              <a:buFont typeface="Arial" charset="0"/>
              <a:buChar char="•"/>
            </a:pPr>
            <a:endParaRPr lang="de-DE" altLang="de-DE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z="1800" smtClean="0">
                <a:cs typeface="Times New Roman" pitchFamily="18" charset="0"/>
              </a:rPr>
              <a:t>Untersuchungsprogramm Altlastenuntersuchung</a:t>
            </a:r>
          </a:p>
        </p:txBody>
      </p:sp>
      <p:sp>
        <p:nvSpPr>
          <p:cNvPr id="4" name="Titel 1"/>
          <p:cNvSpPr txBox="1">
            <a:spLocks/>
          </p:cNvSpPr>
          <p:nvPr/>
        </p:nvSpPr>
        <p:spPr bwMode="auto">
          <a:xfrm>
            <a:off x="0" y="6196013"/>
            <a:ext cx="6858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5F5F5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5F5F5F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5F5F5F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5F5F5F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5F5F5F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5F5F5F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5F5F5F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5F5F5F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5F5F5F"/>
                </a:solidFill>
                <a:latin typeface="Arial" charset="0"/>
              </a:defRPr>
            </a:lvl9pPr>
          </a:lstStyle>
          <a:p>
            <a:pPr algn="l"/>
            <a:r>
              <a:rPr lang="de-DE" altLang="de-DE" sz="1200" kern="0" smtClean="0"/>
              <a:t>Ersterkundung 2011 mit 25 Sondierungen bis 3 m Tiefe</a:t>
            </a:r>
          </a:p>
        </p:txBody>
      </p:sp>
      <p:pic>
        <p:nvPicPr>
          <p:cNvPr id="5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3" t="17778" r="47131" b="12592"/>
          <a:stretch>
            <a:fillRect/>
          </a:stretch>
        </p:blipFill>
        <p:spPr bwMode="auto">
          <a:xfrm rot="16140000">
            <a:off x="2253457" y="-340519"/>
            <a:ext cx="4395788" cy="8347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/>
          <p:cNvSpPr/>
          <p:nvPr/>
        </p:nvSpPr>
        <p:spPr>
          <a:xfrm>
            <a:off x="2339975" y="5373688"/>
            <a:ext cx="71438" cy="7143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7" name="Ellipse 6"/>
          <p:cNvSpPr/>
          <p:nvPr/>
        </p:nvSpPr>
        <p:spPr>
          <a:xfrm>
            <a:off x="2124075" y="4508500"/>
            <a:ext cx="71438" cy="730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8" name="Ellipse 7"/>
          <p:cNvSpPr/>
          <p:nvPr/>
        </p:nvSpPr>
        <p:spPr>
          <a:xfrm>
            <a:off x="1835150" y="3716338"/>
            <a:ext cx="73025" cy="730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9" name="Ellipse 8"/>
          <p:cNvSpPr/>
          <p:nvPr/>
        </p:nvSpPr>
        <p:spPr>
          <a:xfrm>
            <a:off x="2484438" y="3213100"/>
            <a:ext cx="71437" cy="714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10" name="Ellipse 9"/>
          <p:cNvSpPr/>
          <p:nvPr/>
        </p:nvSpPr>
        <p:spPr>
          <a:xfrm>
            <a:off x="2916238" y="4148138"/>
            <a:ext cx="71437" cy="730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11" name="Ellipse 10"/>
          <p:cNvSpPr/>
          <p:nvPr/>
        </p:nvSpPr>
        <p:spPr>
          <a:xfrm>
            <a:off x="3262313" y="4638675"/>
            <a:ext cx="71437" cy="730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12" name="Ellipse 11"/>
          <p:cNvSpPr/>
          <p:nvPr/>
        </p:nvSpPr>
        <p:spPr>
          <a:xfrm>
            <a:off x="2916238" y="3611563"/>
            <a:ext cx="71437" cy="730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13" name="Ellipse 12"/>
          <p:cNvSpPr/>
          <p:nvPr/>
        </p:nvSpPr>
        <p:spPr>
          <a:xfrm>
            <a:off x="3552825" y="3025775"/>
            <a:ext cx="71438" cy="714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14" name="Ellipse 13"/>
          <p:cNvSpPr/>
          <p:nvPr/>
        </p:nvSpPr>
        <p:spPr>
          <a:xfrm>
            <a:off x="3898900" y="4016375"/>
            <a:ext cx="71438" cy="714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15" name="Ellipse 14"/>
          <p:cNvSpPr/>
          <p:nvPr/>
        </p:nvSpPr>
        <p:spPr>
          <a:xfrm>
            <a:off x="4071938" y="4533900"/>
            <a:ext cx="71437" cy="714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16" name="Ellipse 15"/>
          <p:cNvSpPr/>
          <p:nvPr/>
        </p:nvSpPr>
        <p:spPr>
          <a:xfrm>
            <a:off x="4238625" y="5046663"/>
            <a:ext cx="73025" cy="730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17" name="Ellipse 16"/>
          <p:cNvSpPr/>
          <p:nvPr/>
        </p:nvSpPr>
        <p:spPr>
          <a:xfrm>
            <a:off x="3725863" y="3506788"/>
            <a:ext cx="71437" cy="7143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18" name="Ellipse 17"/>
          <p:cNvSpPr/>
          <p:nvPr/>
        </p:nvSpPr>
        <p:spPr>
          <a:xfrm>
            <a:off x="4284663" y="2632075"/>
            <a:ext cx="71437" cy="714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19" name="Ellipse 18"/>
          <p:cNvSpPr/>
          <p:nvPr/>
        </p:nvSpPr>
        <p:spPr>
          <a:xfrm>
            <a:off x="4630738" y="3622675"/>
            <a:ext cx="71437" cy="714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20" name="Ellipse 19"/>
          <p:cNvSpPr/>
          <p:nvPr/>
        </p:nvSpPr>
        <p:spPr>
          <a:xfrm>
            <a:off x="4803775" y="4140200"/>
            <a:ext cx="71438" cy="714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21" name="Ellipse 20"/>
          <p:cNvSpPr/>
          <p:nvPr/>
        </p:nvSpPr>
        <p:spPr>
          <a:xfrm>
            <a:off x="4970463" y="4652963"/>
            <a:ext cx="73025" cy="7143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22" name="Ellipse 21"/>
          <p:cNvSpPr/>
          <p:nvPr/>
        </p:nvSpPr>
        <p:spPr>
          <a:xfrm>
            <a:off x="4457700" y="3113088"/>
            <a:ext cx="71438" cy="7143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23" name="Ellipse 22"/>
          <p:cNvSpPr/>
          <p:nvPr/>
        </p:nvSpPr>
        <p:spPr>
          <a:xfrm>
            <a:off x="6011863" y="2492375"/>
            <a:ext cx="73025" cy="730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24" name="Ellipse 23"/>
          <p:cNvSpPr/>
          <p:nvPr/>
        </p:nvSpPr>
        <p:spPr>
          <a:xfrm>
            <a:off x="6359525" y="3482975"/>
            <a:ext cx="71438" cy="714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25" name="Ellipse 24"/>
          <p:cNvSpPr/>
          <p:nvPr/>
        </p:nvSpPr>
        <p:spPr>
          <a:xfrm>
            <a:off x="5181600" y="2492375"/>
            <a:ext cx="71438" cy="730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26" name="Ellipse 25"/>
          <p:cNvSpPr/>
          <p:nvPr/>
        </p:nvSpPr>
        <p:spPr>
          <a:xfrm>
            <a:off x="5527675" y="3482975"/>
            <a:ext cx="71438" cy="714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27" name="Ellipse 26"/>
          <p:cNvSpPr/>
          <p:nvPr/>
        </p:nvSpPr>
        <p:spPr>
          <a:xfrm>
            <a:off x="5700713" y="4000500"/>
            <a:ext cx="71437" cy="714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28" name="Ellipse 27"/>
          <p:cNvSpPr/>
          <p:nvPr/>
        </p:nvSpPr>
        <p:spPr>
          <a:xfrm>
            <a:off x="5867400" y="4514850"/>
            <a:ext cx="73025" cy="714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29" name="Ellipse 28"/>
          <p:cNvSpPr/>
          <p:nvPr/>
        </p:nvSpPr>
        <p:spPr>
          <a:xfrm>
            <a:off x="5354638" y="2973388"/>
            <a:ext cx="71437" cy="7143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30" name="Textfeld 36"/>
          <p:cNvSpPr txBox="1">
            <a:spLocks noChangeArrowheads="1"/>
          </p:cNvSpPr>
          <p:nvPr/>
        </p:nvSpPr>
        <p:spPr bwMode="auto">
          <a:xfrm>
            <a:off x="6359525" y="3573463"/>
            <a:ext cx="3254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B7B7ED"/>
              </a:buClr>
              <a:buSzPct val="70000"/>
              <a:buFont typeface="Arial Unicode MS" pitchFamily="34" charset="-128"/>
              <a:buChar char="⁔"/>
              <a:defRPr>
                <a:solidFill>
                  <a:srgbClr val="77777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B7B7ED"/>
              </a:buClr>
              <a:buFont typeface="Wingdings" pitchFamily="2" charset="2"/>
              <a:buChar char="è"/>
              <a:defRPr sz="1600">
                <a:solidFill>
                  <a:srgbClr val="77777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7B7ED"/>
              </a:buClr>
              <a:buChar char="•"/>
              <a:defRPr sz="1600">
                <a:solidFill>
                  <a:srgbClr val="77777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7B7ED"/>
              </a:buClr>
              <a:buChar char="–"/>
              <a:defRPr sz="1400">
                <a:solidFill>
                  <a:srgbClr val="77777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000">
                <a:solidFill>
                  <a:schemeClr val="tx1"/>
                </a:solidFill>
              </a:rPr>
              <a:t>25</a:t>
            </a:r>
          </a:p>
        </p:txBody>
      </p:sp>
      <p:sp>
        <p:nvSpPr>
          <p:cNvPr id="31" name="Textfeld 37"/>
          <p:cNvSpPr txBox="1">
            <a:spLocks noChangeArrowheads="1"/>
          </p:cNvSpPr>
          <p:nvPr/>
        </p:nvSpPr>
        <p:spPr bwMode="auto">
          <a:xfrm>
            <a:off x="6084888" y="2636838"/>
            <a:ext cx="3254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B7B7ED"/>
              </a:buClr>
              <a:buSzPct val="70000"/>
              <a:buFont typeface="Arial Unicode MS" pitchFamily="34" charset="-128"/>
              <a:buChar char="⁔"/>
              <a:defRPr>
                <a:solidFill>
                  <a:srgbClr val="77777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B7B7ED"/>
              </a:buClr>
              <a:buFont typeface="Wingdings" pitchFamily="2" charset="2"/>
              <a:buChar char="è"/>
              <a:defRPr sz="1600">
                <a:solidFill>
                  <a:srgbClr val="77777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7B7ED"/>
              </a:buClr>
              <a:buChar char="•"/>
              <a:defRPr sz="1600">
                <a:solidFill>
                  <a:srgbClr val="77777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7B7ED"/>
              </a:buClr>
              <a:buChar char="–"/>
              <a:defRPr sz="1400">
                <a:solidFill>
                  <a:srgbClr val="77777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000">
                <a:solidFill>
                  <a:schemeClr val="tx1"/>
                </a:solidFill>
              </a:rPr>
              <a:t>24</a:t>
            </a:r>
          </a:p>
        </p:txBody>
      </p:sp>
      <p:sp>
        <p:nvSpPr>
          <p:cNvPr id="32" name="Textfeld 38"/>
          <p:cNvSpPr txBox="1">
            <a:spLocks noChangeArrowheads="1"/>
          </p:cNvSpPr>
          <p:nvPr/>
        </p:nvSpPr>
        <p:spPr bwMode="auto">
          <a:xfrm>
            <a:off x="5292725" y="2390775"/>
            <a:ext cx="3254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B7B7ED"/>
              </a:buClr>
              <a:buSzPct val="70000"/>
              <a:buFont typeface="Arial Unicode MS" pitchFamily="34" charset="-128"/>
              <a:buChar char="⁔"/>
              <a:defRPr>
                <a:solidFill>
                  <a:srgbClr val="77777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B7B7ED"/>
              </a:buClr>
              <a:buFont typeface="Wingdings" pitchFamily="2" charset="2"/>
              <a:buChar char="è"/>
              <a:defRPr sz="1600">
                <a:solidFill>
                  <a:srgbClr val="77777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7B7ED"/>
              </a:buClr>
              <a:buChar char="•"/>
              <a:defRPr sz="1600">
                <a:solidFill>
                  <a:srgbClr val="77777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7B7ED"/>
              </a:buClr>
              <a:buChar char="–"/>
              <a:defRPr sz="1400">
                <a:solidFill>
                  <a:srgbClr val="77777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000">
                <a:solidFill>
                  <a:schemeClr val="tx1"/>
                </a:solidFill>
              </a:rPr>
              <a:t>23</a:t>
            </a:r>
          </a:p>
        </p:txBody>
      </p:sp>
      <p:sp>
        <p:nvSpPr>
          <p:cNvPr id="33" name="Textfeld 39"/>
          <p:cNvSpPr txBox="1">
            <a:spLocks noChangeArrowheads="1"/>
          </p:cNvSpPr>
          <p:nvPr/>
        </p:nvSpPr>
        <p:spPr bwMode="auto">
          <a:xfrm>
            <a:off x="5435600" y="2822575"/>
            <a:ext cx="3254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B7B7ED"/>
              </a:buClr>
              <a:buSzPct val="70000"/>
              <a:buFont typeface="Arial Unicode MS" pitchFamily="34" charset="-128"/>
              <a:buChar char="⁔"/>
              <a:defRPr>
                <a:solidFill>
                  <a:srgbClr val="77777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B7B7ED"/>
              </a:buClr>
              <a:buFont typeface="Wingdings" pitchFamily="2" charset="2"/>
              <a:buChar char="è"/>
              <a:defRPr sz="1600">
                <a:solidFill>
                  <a:srgbClr val="77777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7B7ED"/>
              </a:buClr>
              <a:buChar char="•"/>
              <a:defRPr sz="1600">
                <a:solidFill>
                  <a:srgbClr val="77777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7B7ED"/>
              </a:buClr>
              <a:buChar char="–"/>
              <a:defRPr sz="1400">
                <a:solidFill>
                  <a:srgbClr val="77777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000">
                <a:solidFill>
                  <a:schemeClr val="tx1"/>
                </a:solidFill>
              </a:rPr>
              <a:t>22</a:t>
            </a:r>
          </a:p>
        </p:txBody>
      </p:sp>
      <p:sp>
        <p:nvSpPr>
          <p:cNvPr id="34" name="Textfeld 40"/>
          <p:cNvSpPr txBox="1">
            <a:spLocks noChangeArrowheads="1"/>
          </p:cNvSpPr>
          <p:nvPr/>
        </p:nvSpPr>
        <p:spPr bwMode="auto">
          <a:xfrm>
            <a:off x="5580063" y="3398838"/>
            <a:ext cx="3254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B7B7ED"/>
              </a:buClr>
              <a:buSzPct val="70000"/>
              <a:buFont typeface="Arial Unicode MS" pitchFamily="34" charset="-128"/>
              <a:buChar char="⁔"/>
              <a:defRPr>
                <a:solidFill>
                  <a:srgbClr val="77777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B7B7ED"/>
              </a:buClr>
              <a:buFont typeface="Wingdings" pitchFamily="2" charset="2"/>
              <a:buChar char="è"/>
              <a:defRPr sz="1600">
                <a:solidFill>
                  <a:srgbClr val="77777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7B7ED"/>
              </a:buClr>
              <a:buChar char="•"/>
              <a:defRPr sz="1600">
                <a:solidFill>
                  <a:srgbClr val="77777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7B7ED"/>
              </a:buClr>
              <a:buChar char="–"/>
              <a:defRPr sz="1400">
                <a:solidFill>
                  <a:srgbClr val="77777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000">
                <a:solidFill>
                  <a:schemeClr val="tx1"/>
                </a:solidFill>
              </a:rPr>
              <a:t>21</a:t>
            </a:r>
          </a:p>
        </p:txBody>
      </p:sp>
      <p:sp>
        <p:nvSpPr>
          <p:cNvPr id="35" name="Textfeld 41"/>
          <p:cNvSpPr txBox="1">
            <a:spLocks noChangeArrowheads="1"/>
          </p:cNvSpPr>
          <p:nvPr/>
        </p:nvSpPr>
        <p:spPr bwMode="auto">
          <a:xfrm>
            <a:off x="5724525" y="3975100"/>
            <a:ext cx="3254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B7B7ED"/>
              </a:buClr>
              <a:buSzPct val="70000"/>
              <a:buFont typeface="Arial Unicode MS" pitchFamily="34" charset="-128"/>
              <a:buChar char="⁔"/>
              <a:defRPr>
                <a:solidFill>
                  <a:srgbClr val="77777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B7B7ED"/>
              </a:buClr>
              <a:buFont typeface="Wingdings" pitchFamily="2" charset="2"/>
              <a:buChar char="è"/>
              <a:defRPr sz="1600">
                <a:solidFill>
                  <a:srgbClr val="77777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7B7ED"/>
              </a:buClr>
              <a:buChar char="•"/>
              <a:defRPr sz="1600">
                <a:solidFill>
                  <a:srgbClr val="77777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7B7ED"/>
              </a:buClr>
              <a:buChar char="–"/>
              <a:defRPr sz="1400">
                <a:solidFill>
                  <a:srgbClr val="77777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00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36" name="Textfeld 42"/>
          <p:cNvSpPr txBox="1">
            <a:spLocks noChangeArrowheads="1"/>
          </p:cNvSpPr>
          <p:nvPr/>
        </p:nvSpPr>
        <p:spPr bwMode="auto">
          <a:xfrm>
            <a:off x="5902325" y="4622800"/>
            <a:ext cx="3254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B7B7ED"/>
              </a:buClr>
              <a:buSzPct val="70000"/>
              <a:buFont typeface="Arial Unicode MS" pitchFamily="34" charset="-128"/>
              <a:buChar char="⁔"/>
              <a:defRPr>
                <a:solidFill>
                  <a:srgbClr val="77777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B7B7ED"/>
              </a:buClr>
              <a:buFont typeface="Wingdings" pitchFamily="2" charset="2"/>
              <a:buChar char="è"/>
              <a:defRPr sz="1600">
                <a:solidFill>
                  <a:srgbClr val="77777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7B7ED"/>
              </a:buClr>
              <a:buChar char="•"/>
              <a:defRPr sz="1600">
                <a:solidFill>
                  <a:srgbClr val="77777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7B7ED"/>
              </a:buClr>
              <a:buChar char="–"/>
              <a:defRPr sz="1400">
                <a:solidFill>
                  <a:srgbClr val="77777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000">
                <a:solidFill>
                  <a:schemeClr val="tx1"/>
                </a:solidFill>
              </a:rPr>
              <a:t>19</a:t>
            </a:r>
          </a:p>
        </p:txBody>
      </p:sp>
      <p:sp>
        <p:nvSpPr>
          <p:cNvPr id="37" name="Textfeld 43"/>
          <p:cNvSpPr txBox="1">
            <a:spLocks noChangeArrowheads="1"/>
          </p:cNvSpPr>
          <p:nvPr/>
        </p:nvSpPr>
        <p:spPr bwMode="auto">
          <a:xfrm>
            <a:off x="5076825" y="4652963"/>
            <a:ext cx="3254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B7B7ED"/>
              </a:buClr>
              <a:buSzPct val="70000"/>
              <a:buFont typeface="Arial Unicode MS" pitchFamily="34" charset="-128"/>
              <a:buChar char="⁔"/>
              <a:defRPr>
                <a:solidFill>
                  <a:srgbClr val="77777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B7B7ED"/>
              </a:buClr>
              <a:buFont typeface="Wingdings" pitchFamily="2" charset="2"/>
              <a:buChar char="è"/>
              <a:defRPr sz="1600">
                <a:solidFill>
                  <a:srgbClr val="77777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7B7ED"/>
              </a:buClr>
              <a:buChar char="•"/>
              <a:defRPr sz="1600">
                <a:solidFill>
                  <a:srgbClr val="77777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7B7ED"/>
              </a:buClr>
              <a:buChar char="–"/>
              <a:defRPr sz="1400">
                <a:solidFill>
                  <a:srgbClr val="77777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00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38" name="Textfeld 44"/>
          <p:cNvSpPr txBox="1">
            <a:spLocks noChangeArrowheads="1"/>
          </p:cNvSpPr>
          <p:nvPr/>
        </p:nvSpPr>
        <p:spPr bwMode="auto">
          <a:xfrm>
            <a:off x="4859338" y="4119563"/>
            <a:ext cx="3270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B7B7ED"/>
              </a:buClr>
              <a:buSzPct val="70000"/>
              <a:buFont typeface="Arial Unicode MS" pitchFamily="34" charset="-128"/>
              <a:buChar char="⁔"/>
              <a:defRPr>
                <a:solidFill>
                  <a:srgbClr val="77777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B7B7ED"/>
              </a:buClr>
              <a:buFont typeface="Wingdings" pitchFamily="2" charset="2"/>
              <a:buChar char="è"/>
              <a:defRPr sz="1600">
                <a:solidFill>
                  <a:srgbClr val="77777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7B7ED"/>
              </a:buClr>
              <a:buChar char="•"/>
              <a:defRPr sz="1600">
                <a:solidFill>
                  <a:srgbClr val="77777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7B7ED"/>
              </a:buClr>
              <a:buChar char="–"/>
              <a:defRPr sz="1400">
                <a:solidFill>
                  <a:srgbClr val="77777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000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39" name="Textfeld 45"/>
          <p:cNvSpPr txBox="1">
            <a:spLocks noChangeArrowheads="1"/>
          </p:cNvSpPr>
          <p:nvPr/>
        </p:nvSpPr>
        <p:spPr bwMode="auto">
          <a:xfrm>
            <a:off x="4643438" y="3584575"/>
            <a:ext cx="3270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B7B7ED"/>
              </a:buClr>
              <a:buSzPct val="70000"/>
              <a:buFont typeface="Arial Unicode MS" pitchFamily="34" charset="-128"/>
              <a:buChar char="⁔"/>
              <a:defRPr>
                <a:solidFill>
                  <a:srgbClr val="77777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B7B7ED"/>
              </a:buClr>
              <a:buFont typeface="Wingdings" pitchFamily="2" charset="2"/>
              <a:buChar char="è"/>
              <a:defRPr sz="1600">
                <a:solidFill>
                  <a:srgbClr val="77777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7B7ED"/>
              </a:buClr>
              <a:buChar char="•"/>
              <a:defRPr sz="1600">
                <a:solidFill>
                  <a:srgbClr val="77777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7B7ED"/>
              </a:buClr>
              <a:buChar char="–"/>
              <a:defRPr sz="1400">
                <a:solidFill>
                  <a:srgbClr val="77777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000">
                <a:solidFill>
                  <a:schemeClr val="tx1"/>
                </a:solidFill>
              </a:rPr>
              <a:t>16</a:t>
            </a:r>
          </a:p>
        </p:txBody>
      </p:sp>
      <p:sp>
        <p:nvSpPr>
          <p:cNvPr id="40" name="Textfeld 46"/>
          <p:cNvSpPr txBox="1">
            <a:spLocks noChangeArrowheads="1"/>
          </p:cNvSpPr>
          <p:nvPr/>
        </p:nvSpPr>
        <p:spPr bwMode="auto">
          <a:xfrm>
            <a:off x="4462463" y="3111500"/>
            <a:ext cx="3254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B7B7ED"/>
              </a:buClr>
              <a:buSzPct val="70000"/>
              <a:buFont typeface="Arial Unicode MS" pitchFamily="34" charset="-128"/>
              <a:buChar char="⁔"/>
              <a:defRPr>
                <a:solidFill>
                  <a:srgbClr val="77777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B7B7ED"/>
              </a:buClr>
              <a:buFont typeface="Wingdings" pitchFamily="2" charset="2"/>
              <a:buChar char="è"/>
              <a:defRPr sz="1600">
                <a:solidFill>
                  <a:srgbClr val="77777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7B7ED"/>
              </a:buClr>
              <a:buChar char="•"/>
              <a:defRPr sz="1600">
                <a:solidFill>
                  <a:srgbClr val="77777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7B7ED"/>
              </a:buClr>
              <a:buChar char="–"/>
              <a:defRPr sz="1400">
                <a:solidFill>
                  <a:srgbClr val="77777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00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41" name="Textfeld 47"/>
          <p:cNvSpPr txBox="1">
            <a:spLocks noChangeArrowheads="1"/>
          </p:cNvSpPr>
          <p:nvPr/>
        </p:nvSpPr>
        <p:spPr bwMode="auto">
          <a:xfrm>
            <a:off x="4279900" y="2636838"/>
            <a:ext cx="3270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B7B7ED"/>
              </a:buClr>
              <a:buSzPct val="70000"/>
              <a:buFont typeface="Arial Unicode MS" pitchFamily="34" charset="-128"/>
              <a:buChar char="⁔"/>
              <a:defRPr>
                <a:solidFill>
                  <a:srgbClr val="77777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B7B7ED"/>
              </a:buClr>
              <a:buFont typeface="Wingdings" pitchFamily="2" charset="2"/>
              <a:buChar char="è"/>
              <a:defRPr sz="1600">
                <a:solidFill>
                  <a:srgbClr val="77777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7B7ED"/>
              </a:buClr>
              <a:buChar char="•"/>
              <a:defRPr sz="1600">
                <a:solidFill>
                  <a:srgbClr val="77777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7B7ED"/>
              </a:buClr>
              <a:buChar char="–"/>
              <a:defRPr sz="1400">
                <a:solidFill>
                  <a:srgbClr val="77777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000">
                <a:solidFill>
                  <a:schemeClr val="tx1"/>
                </a:solidFill>
              </a:rPr>
              <a:t>14</a:t>
            </a:r>
          </a:p>
        </p:txBody>
      </p:sp>
      <p:sp>
        <p:nvSpPr>
          <p:cNvPr id="42" name="Textfeld 48"/>
          <p:cNvSpPr txBox="1">
            <a:spLocks noChangeArrowheads="1"/>
          </p:cNvSpPr>
          <p:nvPr/>
        </p:nvSpPr>
        <p:spPr bwMode="auto">
          <a:xfrm>
            <a:off x="3563938" y="2822575"/>
            <a:ext cx="3254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B7B7ED"/>
              </a:buClr>
              <a:buSzPct val="70000"/>
              <a:buFont typeface="Arial Unicode MS" pitchFamily="34" charset="-128"/>
              <a:buChar char="⁔"/>
              <a:defRPr>
                <a:solidFill>
                  <a:srgbClr val="77777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B7B7ED"/>
              </a:buClr>
              <a:buFont typeface="Wingdings" pitchFamily="2" charset="2"/>
              <a:buChar char="è"/>
              <a:defRPr sz="1600">
                <a:solidFill>
                  <a:srgbClr val="77777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7B7ED"/>
              </a:buClr>
              <a:buChar char="•"/>
              <a:defRPr sz="1600">
                <a:solidFill>
                  <a:srgbClr val="77777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7B7ED"/>
              </a:buClr>
              <a:buChar char="–"/>
              <a:defRPr sz="1400">
                <a:solidFill>
                  <a:srgbClr val="77777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00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43" name="Textfeld 49"/>
          <p:cNvSpPr txBox="1">
            <a:spLocks noChangeArrowheads="1"/>
          </p:cNvSpPr>
          <p:nvPr/>
        </p:nvSpPr>
        <p:spPr bwMode="auto">
          <a:xfrm>
            <a:off x="3741738" y="3327400"/>
            <a:ext cx="2555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B7B7ED"/>
              </a:buClr>
              <a:buSzPct val="70000"/>
              <a:buFont typeface="Arial Unicode MS" pitchFamily="34" charset="-128"/>
              <a:buChar char="⁔"/>
              <a:defRPr>
                <a:solidFill>
                  <a:srgbClr val="77777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B7B7ED"/>
              </a:buClr>
              <a:buFont typeface="Wingdings" pitchFamily="2" charset="2"/>
              <a:buChar char="è"/>
              <a:defRPr sz="1600">
                <a:solidFill>
                  <a:srgbClr val="77777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7B7ED"/>
              </a:buClr>
              <a:buChar char="•"/>
              <a:defRPr sz="1600">
                <a:solidFill>
                  <a:srgbClr val="77777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7B7ED"/>
              </a:buClr>
              <a:buChar char="–"/>
              <a:defRPr sz="1400">
                <a:solidFill>
                  <a:srgbClr val="77777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00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44" name="Textfeld 50"/>
          <p:cNvSpPr txBox="1">
            <a:spLocks noChangeArrowheads="1"/>
          </p:cNvSpPr>
          <p:nvPr/>
        </p:nvSpPr>
        <p:spPr bwMode="auto">
          <a:xfrm>
            <a:off x="3921125" y="3830638"/>
            <a:ext cx="254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B7B7ED"/>
              </a:buClr>
              <a:buSzPct val="70000"/>
              <a:buFont typeface="Arial Unicode MS" pitchFamily="34" charset="-128"/>
              <a:buChar char="⁔"/>
              <a:defRPr>
                <a:solidFill>
                  <a:srgbClr val="77777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B7B7ED"/>
              </a:buClr>
              <a:buFont typeface="Wingdings" pitchFamily="2" charset="2"/>
              <a:buChar char="è"/>
              <a:defRPr sz="1600">
                <a:solidFill>
                  <a:srgbClr val="77777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7B7ED"/>
              </a:buClr>
              <a:buChar char="•"/>
              <a:defRPr sz="1600">
                <a:solidFill>
                  <a:srgbClr val="77777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7B7ED"/>
              </a:buClr>
              <a:buChar char="–"/>
              <a:defRPr sz="1400">
                <a:solidFill>
                  <a:srgbClr val="77777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00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45" name="Textfeld 51"/>
          <p:cNvSpPr txBox="1">
            <a:spLocks noChangeArrowheads="1"/>
          </p:cNvSpPr>
          <p:nvPr/>
        </p:nvSpPr>
        <p:spPr bwMode="auto">
          <a:xfrm>
            <a:off x="4098925" y="4335463"/>
            <a:ext cx="2555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B7B7ED"/>
              </a:buClr>
              <a:buSzPct val="70000"/>
              <a:buFont typeface="Arial Unicode MS" pitchFamily="34" charset="-128"/>
              <a:buChar char="⁔"/>
              <a:defRPr>
                <a:solidFill>
                  <a:srgbClr val="77777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B7B7ED"/>
              </a:buClr>
              <a:buFont typeface="Wingdings" pitchFamily="2" charset="2"/>
              <a:buChar char="è"/>
              <a:defRPr sz="1600">
                <a:solidFill>
                  <a:srgbClr val="77777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7B7ED"/>
              </a:buClr>
              <a:buChar char="•"/>
              <a:defRPr sz="1600">
                <a:solidFill>
                  <a:srgbClr val="77777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7B7ED"/>
              </a:buClr>
              <a:buChar char="–"/>
              <a:defRPr sz="1400">
                <a:solidFill>
                  <a:srgbClr val="77777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00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46" name="Textfeld 52"/>
          <p:cNvSpPr txBox="1">
            <a:spLocks noChangeArrowheads="1"/>
          </p:cNvSpPr>
          <p:nvPr/>
        </p:nvSpPr>
        <p:spPr bwMode="auto">
          <a:xfrm>
            <a:off x="4276725" y="4838700"/>
            <a:ext cx="2555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B7B7ED"/>
              </a:buClr>
              <a:buSzPct val="70000"/>
              <a:buFont typeface="Arial Unicode MS" pitchFamily="34" charset="-128"/>
              <a:buChar char="⁔"/>
              <a:defRPr>
                <a:solidFill>
                  <a:srgbClr val="77777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B7B7ED"/>
              </a:buClr>
              <a:buFont typeface="Wingdings" pitchFamily="2" charset="2"/>
              <a:buChar char="è"/>
              <a:defRPr sz="1600">
                <a:solidFill>
                  <a:srgbClr val="77777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7B7ED"/>
              </a:buClr>
              <a:buChar char="•"/>
              <a:defRPr sz="1600">
                <a:solidFill>
                  <a:srgbClr val="77777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7B7ED"/>
              </a:buClr>
              <a:buChar char="–"/>
              <a:defRPr sz="1400">
                <a:solidFill>
                  <a:srgbClr val="77777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00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47" name="Textfeld 53"/>
          <p:cNvSpPr txBox="1">
            <a:spLocks noChangeArrowheads="1"/>
          </p:cNvSpPr>
          <p:nvPr/>
        </p:nvSpPr>
        <p:spPr bwMode="auto">
          <a:xfrm>
            <a:off x="2555875" y="3111500"/>
            <a:ext cx="254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B7B7ED"/>
              </a:buClr>
              <a:buSzPct val="70000"/>
              <a:buFont typeface="Arial Unicode MS" pitchFamily="34" charset="-128"/>
              <a:buChar char="⁔"/>
              <a:defRPr>
                <a:solidFill>
                  <a:srgbClr val="77777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B7B7ED"/>
              </a:buClr>
              <a:buFont typeface="Wingdings" pitchFamily="2" charset="2"/>
              <a:buChar char="è"/>
              <a:defRPr sz="1600">
                <a:solidFill>
                  <a:srgbClr val="77777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7B7ED"/>
              </a:buClr>
              <a:buChar char="•"/>
              <a:defRPr sz="1600">
                <a:solidFill>
                  <a:srgbClr val="77777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7B7ED"/>
              </a:buClr>
              <a:buChar char="–"/>
              <a:defRPr sz="1400">
                <a:solidFill>
                  <a:srgbClr val="77777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00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Textfeld 54"/>
          <p:cNvSpPr txBox="1">
            <a:spLocks noChangeArrowheads="1"/>
          </p:cNvSpPr>
          <p:nvPr/>
        </p:nvSpPr>
        <p:spPr bwMode="auto">
          <a:xfrm>
            <a:off x="3021013" y="3614738"/>
            <a:ext cx="25558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B7B7ED"/>
              </a:buClr>
              <a:buSzPct val="70000"/>
              <a:buFont typeface="Arial Unicode MS" pitchFamily="34" charset="-128"/>
              <a:buChar char="⁔"/>
              <a:defRPr>
                <a:solidFill>
                  <a:srgbClr val="77777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B7B7ED"/>
              </a:buClr>
              <a:buFont typeface="Wingdings" pitchFamily="2" charset="2"/>
              <a:buChar char="è"/>
              <a:defRPr sz="1600">
                <a:solidFill>
                  <a:srgbClr val="77777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7B7ED"/>
              </a:buClr>
              <a:buChar char="•"/>
              <a:defRPr sz="1600">
                <a:solidFill>
                  <a:srgbClr val="77777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7B7ED"/>
              </a:buClr>
              <a:buChar char="–"/>
              <a:defRPr sz="1400">
                <a:solidFill>
                  <a:srgbClr val="77777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00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9" name="Textfeld 55"/>
          <p:cNvSpPr txBox="1">
            <a:spLocks noChangeArrowheads="1"/>
          </p:cNvSpPr>
          <p:nvPr/>
        </p:nvSpPr>
        <p:spPr bwMode="auto">
          <a:xfrm>
            <a:off x="2987675" y="4119563"/>
            <a:ext cx="2555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B7B7ED"/>
              </a:buClr>
              <a:buSzPct val="70000"/>
              <a:buFont typeface="Arial Unicode MS" pitchFamily="34" charset="-128"/>
              <a:buChar char="⁔"/>
              <a:defRPr>
                <a:solidFill>
                  <a:srgbClr val="77777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B7B7ED"/>
              </a:buClr>
              <a:buFont typeface="Wingdings" pitchFamily="2" charset="2"/>
              <a:buChar char="è"/>
              <a:defRPr sz="1600">
                <a:solidFill>
                  <a:srgbClr val="77777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7B7ED"/>
              </a:buClr>
              <a:buChar char="•"/>
              <a:defRPr sz="1600">
                <a:solidFill>
                  <a:srgbClr val="77777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7B7ED"/>
              </a:buClr>
              <a:buChar char="–"/>
              <a:defRPr sz="1400">
                <a:solidFill>
                  <a:srgbClr val="77777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0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0" name="Textfeld 56"/>
          <p:cNvSpPr txBox="1">
            <a:spLocks noChangeArrowheads="1"/>
          </p:cNvSpPr>
          <p:nvPr/>
        </p:nvSpPr>
        <p:spPr bwMode="auto">
          <a:xfrm>
            <a:off x="3381375" y="4652963"/>
            <a:ext cx="254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B7B7ED"/>
              </a:buClr>
              <a:buSzPct val="70000"/>
              <a:buFont typeface="Arial Unicode MS" pitchFamily="34" charset="-128"/>
              <a:buChar char="⁔"/>
              <a:defRPr>
                <a:solidFill>
                  <a:srgbClr val="77777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B7B7ED"/>
              </a:buClr>
              <a:buFont typeface="Wingdings" pitchFamily="2" charset="2"/>
              <a:buChar char="è"/>
              <a:defRPr sz="1600">
                <a:solidFill>
                  <a:srgbClr val="77777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7B7ED"/>
              </a:buClr>
              <a:buChar char="•"/>
              <a:defRPr sz="1600">
                <a:solidFill>
                  <a:srgbClr val="77777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7B7ED"/>
              </a:buClr>
              <a:buChar char="–"/>
              <a:defRPr sz="1400">
                <a:solidFill>
                  <a:srgbClr val="77777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0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1" name="Textfeld 57"/>
          <p:cNvSpPr txBox="1">
            <a:spLocks noChangeArrowheads="1"/>
          </p:cNvSpPr>
          <p:nvPr/>
        </p:nvSpPr>
        <p:spPr bwMode="auto">
          <a:xfrm>
            <a:off x="3276600" y="5199063"/>
            <a:ext cx="2555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B7B7ED"/>
              </a:buClr>
              <a:buSzPct val="70000"/>
              <a:buFont typeface="Arial Unicode MS" pitchFamily="34" charset="-128"/>
              <a:buChar char="⁔"/>
              <a:defRPr>
                <a:solidFill>
                  <a:srgbClr val="77777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B7B7ED"/>
              </a:buClr>
              <a:buFont typeface="Wingdings" pitchFamily="2" charset="2"/>
              <a:buChar char="è"/>
              <a:defRPr sz="1600">
                <a:solidFill>
                  <a:srgbClr val="77777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7B7ED"/>
              </a:buClr>
              <a:buChar char="•"/>
              <a:defRPr sz="1600">
                <a:solidFill>
                  <a:srgbClr val="77777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7B7ED"/>
              </a:buClr>
              <a:buChar char="–"/>
              <a:defRPr sz="1400">
                <a:solidFill>
                  <a:srgbClr val="77777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0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2" name="Textfeld 58"/>
          <p:cNvSpPr txBox="1">
            <a:spLocks noChangeArrowheads="1"/>
          </p:cNvSpPr>
          <p:nvPr/>
        </p:nvSpPr>
        <p:spPr bwMode="auto">
          <a:xfrm>
            <a:off x="2339975" y="5414963"/>
            <a:ext cx="3254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B7B7ED"/>
              </a:buClr>
              <a:buSzPct val="70000"/>
              <a:buFont typeface="Arial Unicode MS" pitchFamily="34" charset="-128"/>
              <a:buChar char="⁔"/>
              <a:defRPr>
                <a:solidFill>
                  <a:srgbClr val="77777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B7B7ED"/>
              </a:buClr>
              <a:buFont typeface="Wingdings" pitchFamily="2" charset="2"/>
              <a:buChar char="è"/>
              <a:defRPr sz="1600">
                <a:solidFill>
                  <a:srgbClr val="77777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7B7ED"/>
              </a:buClr>
              <a:buChar char="•"/>
              <a:defRPr sz="1600">
                <a:solidFill>
                  <a:srgbClr val="77777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7B7ED"/>
              </a:buClr>
              <a:buChar char="–"/>
              <a:defRPr sz="1400">
                <a:solidFill>
                  <a:srgbClr val="77777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00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53" name="Textfeld 59"/>
          <p:cNvSpPr txBox="1">
            <a:spLocks noChangeArrowheads="1"/>
          </p:cNvSpPr>
          <p:nvPr/>
        </p:nvSpPr>
        <p:spPr bwMode="auto">
          <a:xfrm>
            <a:off x="2085975" y="4581525"/>
            <a:ext cx="3254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B7B7ED"/>
              </a:buClr>
              <a:buSzPct val="70000"/>
              <a:buFont typeface="Arial Unicode MS" pitchFamily="34" charset="-128"/>
              <a:buChar char="⁔"/>
              <a:defRPr>
                <a:solidFill>
                  <a:srgbClr val="77777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B7B7ED"/>
              </a:buClr>
              <a:buFont typeface="Wingdings" pitchFamily="2" charset="2"/>
              <a:buChar char="è"/>
              <a:defRPr sz="1600">
                <a:solidFill>
                  <a:srgbClr val="77777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7B7ED"/>
              </a:buClr>
              <a:buChar char="•"/>
              <a:defRPr sz="1600">
                <a:solidFill>
                  <a:srgbClr val="77777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7B7ED"/>
              </a:buClr>
              <a:buChar char="–"/>
              <a:defRPr sz="1400">
                <a:solidFill>
                  <a:srgbClr val="77777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00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54" name="Textfeld 60"/>
          <p:cNvSpPr txBox="1">
            <a:spLocks noChangeArrowheads="1"/>
          </p:cNvSpPr>
          <p:nvPr/>
        </p:nvSpPr>
        <p:spPr bwMode="auto">
          <a:xfrm>
            <a:off x="1831975" y="3830638"/>
            <a:ext cx="3254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B7B7ED"/>
              </a:buClr>
              <a:buSzPct val="70000"/>
              <a:buFont typeface="Arial Unicode MS" pitchFamily="34" charset="-128"/>
              <a:buChar char="⁔"/>
              <a:defRPr>
                <a:solidFill>
                  <a:srgbClr val="77777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B7B7ED"/>
              </a:buClr>
              <a:buFont typeface="Wingdings" pitchFamily="2" charset="2"/>
              <a:buChar char="è"/>
              <a:defRPr sz="1600">
                <a:solidFill>
                  <a:srgbClr val="77777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7B7ED"/>
              </a:buClr>
              <a:buChar char="•"/>
              <a:defRPr sz="1600">
                <a:solidFill>
                  <a:srgbClr val="77777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7B7ED"/>
              </a:buClr>
              <a:buChar char="–"/>
              <a:defRPr sz="1400">
                <a:solidFill>
                  <a:srgbClr val="77777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B7ED"/>
              </a:buClr>
              <a:buChar char="»"/>
              <a:defRPr sz="1400">
                <a:solidFill>
                  <a:srgbClr val="777777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00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55" name="Ellipse 54"/>
          <p:cNvSpPr/>
          <p:nvPr/>
        </p:nvSpPr>
        <p:spPr>
          <a:xfrm>
            <a:off x="2484438" y="3789363"/>
            <a:ext cx="865187" cy="817562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56" name="Ellipse 55"/>
          <p:cNvSpPr/>
          <p:nvPr/>
        </p:nvSpPr>
        <p:spPr>
          <a:xfrm>
            <a:off x="4354513" y="3259138"/>
            <a:ext cx="865187" cy="817562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57" name="Ellipse 56"/>
          <p:cNvSpPr/>
          <p:nvPr/>
        </p:nvSpPr>
        <p:spPr>
          <a:xfrm>
            <a:off x="3924300" y="2420938"/>
            <a:ext cx="865188" cy="817562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58" name="Flussdiagramm: Zusammenführung 57"/>
          <p:cNvSpPr/>
          <p:nvPr/>
        </p:nvSpPr>
        <p:spPr>
          <a:xfrm>
            <a:off x="4948238" y="4654550"/>
            <a:ext cx="128587" cy="142875"/>
          </a:xfrm>
          <a:prstGeom prst="flowChartSummingJunction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solidFill>
                <a:srgbClr val="00B0F0"/>
              </a:solidFill>
            </a:endParaRPr>
          </a:p>
        </p:txBody>
      </p:sp>
      <p:sp>
        <p:nvSpPr>
          <p:cNvPr id="59" name="Flussdiagramm: Zusammenführung 58"/>
          <p:cNvSpPr/>
          <p:nvPr/>
        </p:nvSpPr>
        <p:spPr>
          <a:xfrm>
            <a:off x="2890838" y="4114800"/>
            <a:ext cx="127000" cy="142875"/>
          </a:xfrm>
          <a:prstGeom prst="flowChartSummingJunction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solidFill>
                <a:srgbClr val="00B0F0"/>
              </a:solidFill>
            </a:endParaRPr>
          </a:p>
        </p:txBody>
      </p:sp>
      <p:sp>
        <p:nvSpPr>
          <p:cNvPr id="60" name="Gestreifter Pfeil nach rechts 59"/>
          <p:cNvSpPr/>
          <p:nvPr/>
        </p:nvSpPr>
        <p:spPr>
          <a:xfrm rot="8159215">
            <a:off x="5533231" y="2180432"/>
            <a:ext cx="804863" cy="323850"/>
          </a:xfrm>
          <a:prstGeom prst="striped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solidFill>
                <a:srgbClr val="0070C0"/>
              </a:solidFill>
            </a:endParaRPr>
          </a:p>
        </p:txBody>
      </p:sp>
      <p:sp>
        <p:nvSpPr>
          <p:cNvPr id="61" name="Ellipse 60"/>
          <p:cNvSpPr/>
          <p:nvPr/>
        </p:nvSpPr>
        <p:spPr>
          <a:xfrm>
            <a:off x="5218113" y="3860800"/>
            <a:ext cx="866775" cy="817563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pic>
        <p:nvPicPr>
          <p:cNvPr id="62" name="Picture 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73238"/>
            <a:ext cx="569913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" name="Flussdiagramm: Zusammenführung 62"/>
          <p:cNvSpPr/>
          <p:nvPr/>
        </p:nvSpPr>
        <p:spPr>
          <a:xfrm>
            <a:off x="6675438" y="4508500"/>
            <a:ext cx="128587" cy="142875"/>
          </a:xfrm>
          <a:prstGeom prst="flowChartSummingJunction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solidFill>
                <a:srgbClr val="00B0F0"/>
              </a:solidFill>
            </a:endParaRPr>
          </a:p>
        </p:txBody>
      </p:sp>
      <p:sp>
        <p:nvSpPr>
          <p:cNvPr id="64" name="Ellipse 63"/>
          <p:cNvSpPr/>
          <p:nvPr/>
        </p:nvSpPr>
        <p:spPr>
          <a:xfrm>
            <a:off x="6713538" y="4797425"/>
            <a:ext cx="71437" cy="714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65" name="Gestreifter Pfeil nach rechts 64"/>
          <p:cNvSpPr/>
          <p:nvPr/>
        </p:nvSpPr>
        <p:spPr>
          <a:xfrm rot="7385686">
            <a:off x="6494463" y="5073650"/>
            <a:ext cx="398462" cy="153988"/>
          </a:xfrm>
          <a:prstGeom prst="striped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solidFill>
                <a:srgbClr val="0070C0"/>
              </a:solidFill>
            </a:endParaRPr>
          </a:p>
        </p:txBody>
      </p:sp>
      <p:sp>
        <p:nvSpPr>
          <p:cNvPr id="66" name="Ellipse 65"/>
          <p:cNvSpPr/>
          <p:nvPr/>
        </p:nvSpPr>
        <p:spPr>
          <a:xfrm>
            <a:off x="6516688" y="5419725"/>
            <a:ext cx="433387" cy="385763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67" name="Textfeld 1"/>
          <p:cNvSpPr txBox="1">
            <a:spLocks noChangeArrowheads="1"/>
          </p:cNvSpPr>
          <p:nvPr/>
        </p:nvSpPr>
        <p:spPr bwMode="auto">
          <a:xfrm>
            <a:off x="6875463" y="4437063"/>
            <a:ext cx="13779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800"/>
              <a:t>Grundwasserprobenahme</a:t>
            </a:r>
          </a:p>
        </p:txBody>
      </p:sp>
      <p:sp>
        <p:nvSpPr>
          <p:cNvPr id="68" name="Textfeld 72"/>
          <p:cNvSpPr txBox="1">
            <a:spLocks noChangeArrowheads="1"/>
          </p:cNvSpPr>
          <p:nvPr/>
        </p:nvSpPr>
        <p:spPr bwMode="auto">
          <a:xfrm>
            <a:off x="6881813" y="4725988"/>
            <a:ext cx="131286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800"/>
              <a:t>Rammkernsondierungen</a:t>
            </a:r>
          </a:p>
        </p:txBody>
      </p:sp>
      <p:sp>
        <p:nvSpPr>
          <p:cNvPr id="69" name="Textfeld 73"/>
          <p:cNvSpPr txBox="1">
            <a:spLocks noChangeArrowheads="1"/>
          </p:cNvSpPr>
          <p:nvPr/>
        </p:nvSpPr>
        <p:spPr bwMode="auto">
          <a:xfrm>
            <a:off x="6886575" y="5014913"/>
            <a:ext cx="13589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800"/>
              <a:t>Grundwasserfließrichtung</a:t>
            </a:r>
          </a:p>
        </p:txBody>
      </p:sp>
      <p:sp>
        <p:nvSpPr>
          <p:cNvPr id="70" name="Textfeld 74"/>
          <p:cNvSpPr txBox="1">
            <a:spLocks noChangeArrowheads="1"/>
          </p:cNvSpPr>
          <p:nvPr/>
        </p:nvSpPr>
        <p:spPr bwMode="auto">
          <a:xfrm>
            <a:off x="6892925" y="5518150"/>
            <a:ext cx="8826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800"/>
              <a:t>Bombentrichter</a:t>
            </a:r>
          </a:p>
        </p:txBody>
      </p:sp>
      <p:sp>
        <p:nvSpPr>
          <p:cNvPr id="71" name="Ellipse 70"/>
          <p:cNvSpPr/>
          <p:nvPr/>
        </p:nvSpPr>
        <p:spPr>
          <a:xfrm>
            <a:off x="3276600" y="5291138"/>
            <a:ext cx="71438" cy="730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6135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z="1800" smtClean="0">
                <a:cs typeface="Times New Roman" pitchFamily="18" charset="0"/>
              </a:rPr>
              <a:t>Untersuchungsprogramm Altlastenuntersuchung</a:t>
            </a:r>
          </a:p>
        </p:txBody>
      </p:sp>
      <p:sp>
        <p:nvSpPr>
          <p:cNvPr id="4" name="Titel 1"/>
          <p:cNvSpPr txBox="1">
            <a:spLocks/>
          </p:cNvSpPr>
          <p:nvPr/>
        </p:nvSpPr>
        <p:spPr bwMode="auto">
          <a:xfrm>
            <a:off x="34925" y="6237288"/>
            <a:ext cx="6858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5F5F5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5F5F5F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5F5F5F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5F5F5F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5F5F5F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5F5F5F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5F5F5F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5F5F5F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5F5F5F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de-DE" altLang="de-DE" sz="1200" kern="0" dirty="0" smtClean="0"/>
              <a:t>Ergänzende Erkundungen 2016 </a:t>
            </a:r>
          </a:p>
        </p:txBody>
      </p:sp>
      <p:sp>
        <p:nvSpPr>
          <p:cNvPr id="5" name="Textfeld 13"/>
          <p:cNvSpPr txBox="1">
            <a:spLocks noChangeArrowheads="1"/>
          </p:cNvSpPr>
          <p:nvPr/>
        </p:nvSpPr>
        <p:spPr bwMode="auto">
          <a:xfrm>
            <a:off x="4840288" y="1149350"/>
            <a:ext cx="2889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600">
                <a:solidFill>
                  <a:srgbClr val="000000"/>
                </a:solidFill>
              </a:rPr>
              <a:t>13</a:t>
            </a:r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27084" r="3265" b="4327"/>
          <a:stretch>
            <a:fillRect/>
          </a:stretch>
        </p:blipFill>
        <p:spPr bwMode="auto">
          <a:xfrm>
            <a:off x="93663" y="1168400"/>
            <a:ext cx="8920162" cy="5160963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28725"/>
            <a:ext cx="569912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reihandform 7"/>
          <p:cNvSpPr/>
          <p:nvPr/>
        </p:nvSpPr>
        <p:spPr>
          <a:xfrm>
            <a:off x="4905375" y="3352800"/>
            <a:ext cx="185738" cy="552450"/>
          </a:xfrm>
          <a:custGeom>
            <a:avLst/>
            <a:gdLst>
              <a:gd name="connsiteX0" fmla="*/ 28575 w 185738"/>
              <a:gd name="connsiteY0" fmla="*/ 471488 h 552450"/>
              <a:gd name="connsiteX1" fmla="*/ 47625 w 185738"/>
              <a:gd name="connsiteY1" fmla="*/ 542925 h 552450"/>
              <a:gd name="connsiteX2" fmla="*/ 85725 w 185738"/>
              <a:gd name="connsiteY2" fmla="*/ 552450 h 552450"/>
              <a:gd name="connsiteX3" fmla="*/ 133350 w 185738"/>
              <a:gd name="connsiteY3" fmla="*/ 552450 h 552450"/>
              <a:gd name="connsiteX4" fmla="*/ 180975 w 185738"/>
              <a:gd name="connsiteY4" fmla="*/ 523875 h 552450"/>
              <a:gd name="connsiteX5" fmla="*/ 185738 w 185738"/>
              <a:gd name="connsiteY5" fmla="*/ 314325 h 552450"/>
              <a:gd name="connsiteX6" fmla="*/ 185738 w 185738"/>
              <a:gd name="connsiteY6" fmla="*/ 19050 h 552450"/>
              <a:gd name="connsiteX7" fmla="*/ 76200 w 185738"/>
              <a:gd name="connsiteY7" fmla="*/ 0 h 552450"/>
              <a:gd name="connsiteX8" fmla="*/ 0 w 185738"/>
              <a:gd name="connsiteY8" fmla="*/ 28575 h 552450"/>
              <a:gd name="connsiteX9" fmla="*/ 28575 w 185738"/>
              <a:gd name="connsiteY9" fmla="*/ 471488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5738" h="552450">
                <a:moveTo>
                  <a:pt x="28575" y="471488"/>
                </a:moveTo>
                <a:lnTo>
                  <a:pt x="47625" y="542925"/>
                </a:lnTo>
                <a:lnTo>
                  <a:pt x="85725" y="552450"/>
                </a:lnTo>
                <a:lnTo>
                  <a:pt x="133350" y="552450"/>
                </a:lnTo>
                <a:lnTo>
                  <a:pt x="180975" y="523875"/>
                </a:lnTo>
                <a:lnTo>
                  <a:pt x="185738" y="314325"/>
                </a:lnTo>
                <a:lnTo>
                  <a:pt x="185738" y="19050"/>
                </a:lnTo>
                <a:lnTo>
                  <a:pt x="76200" y="0"/>
                </a:lnTo>
                <a:lnTo>
                  <a:pt x="0" y="28575"/>
                </a:lnTo>
                <a:lnTo>
                  <a:pt x="28575" y="471488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Freihandform 8"/>
          <p:cNvSpPr/>
          <p:nvPr/>
        </p:nvSpPr>
        <p:spPr>
          <a:xfrm>
            <a:off x="6588125" y="2852738"/>
            <a:ext cx="360363" cy="552450"/>
          </a:xfrm>
          <a:custGeom>
            <a:avLst/>
            <a:gdLst>
              <a:gd name="connsiteX0" fmla="*/ 28575 w 185738"/>
              <a:gd name="connsiteY0" fmla="*/ 471488 h 552450"/>
              <a:gd name="connsiteX1" fmla="*/ 47625 w 185738"/>
              <a:gd name="connsiteY1" fmla="*/ 542925 h 552450"/>
              <a:gd name="connsiteX2" fmla="*/ 85725 w 185738"/>
              <a:gd name="connsiteY2" fmla="*/ 552450 h 552450"/>
              <a:gd name="connsiteX3" fmla="*/ 133350 w 185738"/>
              <a:gd name="connsiteY3" fmla="*/ 552450 h 552450"/>
              <a:gd name="connsiteX4" fmla="*/ 180975 w 185738"/>
              <a:gd name="connsiteY4" fmla="*/ 523875 h 552450"/>
              <a:gd name="connsiteX5" fmla="*/ 185738 w 185738"/>
              <a:gd name="connsiteY5" fmla="*/ 314325 h 552450"/>
              <a:gd name="connsiteX6" fmla="*/ 185738 w 185738"/>
              <a:gd name="connsiteY6" fmla="*/ 19050 h 552450"/>
              <a:gd name="connsiteX7" fmla="*/ 76200 w 185738"/>
              <a:gd name="connsiteY7" fmla="*/ 0 h 552450"/>
              <a:gd name="connsiteX8" fmla="*/ 0 w 185738"/>
              <a:gd name="connsiteY8" fmla="*/ 28575 h 552450"/>
              <a:gd name="connsiteX9" fmla="*/ 28575 w 185738"/>
              <a:gd name="connsiteY9" fmla="*/ 471488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5738" h="552450">
                <a:moveTo>
                  <a:pt x="28575" y="471488"/>
                </a:moveTo>
                <a:lnTo>
                  <a:pt x="47625" y="542925"/>
                </a:lnTo>
                <a:lnTo>
                  <a:pt x="85725" y="552450"/>
                </a:lnTo>
                <a:lnTo>
                  <a:pt x="133350" y="552450"/>
                </a:lnTo>
                <a:lnTo>
                  <a:pt x="180975" y="523875"/>
                </a:lnTo>
                <a:lnTo>
                  <a:pt x="185738" y="314325"/>
                </a:lnTo>
                <a:lnTo>
                  <a:pt x="185738" y="19050"/>
                </a:lnTo>
                <a:lnTo>
                  <a:pt x="76200" y="0"/>
                </a:lnTo>
                <a:lnTo>
                  <a:pt x="0" y="28575"/>
                </a:lnTo>
                <a:lnTo>
                  <a:pt x="28575" y="471488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Freihandform 9"/>
          <p:cNvSpPr/>
          <p:nvPr/>
        </p:nvSpPr>
        <p:spPr>
          <a:xfrm>
            <a:off x="5724525" y="1484313"/>
            <a:ext cx="360363" cy="1128712"/>
          </a:xfrm>
          <a:custGeom>
            <a:avLst/>
            <a:gdLst>
              <a:gd name="connsiteX0" fmla="*/ 28575 w 185738"/>
              <a:gd name="connsiteY0" fmla="*/ 471488 h 552450"/>
              <a:gd name="connsiteX1" fmla="*/ 47625 w 185738"/>
              <a:gd name="connsiteY1" fmla="*/ 542925 h 552450"/>
              <a:gd name="connsiteX2" fmla="*/ 85725 w 185738"/>
              <a:gd name="connsiteY2" fmla="*/ 552450 h 552450"/>
              <a:gd name="connsiteX3" fmla="*/ 133350 w 185738"/>
              <a:gd name="connsiteY3" fmla="*/ 552450 h 552450"/>
              <a:gd name="connsiteX4" fmla="*/ 180975 w 185738"/>
              <a:gd name="connsiteY4" fmla="*/ 523875 h 552450"/>
              <a:gd name="connsiteX5" fmla="*/ 185738 w 185738"/>
              <a:gd name="connsiteY5" fmla="*/ 314325 h 552450"/>
              <a:gd name="connsiteX6" fmla="*/ 185738 w 185738"/>
              <a:gd name="connsiteY6" fmla="*/ 19050 h 552450"/>
              <a:gd name="connsiteX7" fmla="*/ 76200 w 185738"/>
              <a:gd name="connsiteY7" fmla="*/ 0 h 552450"/>
              <a:gd name="connsiteX8" fmla="*/ 0 w 185738"/>
              <a:gd name="connsiteY8" fmla="*/ 28575 h 552450"/>
              <a:gd name="connsiteX9" fmla="*/ 28575 w 185738"/>
              <a:gd name="connsiteY9" fmla="*/ 471488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5738" h="552450">
                <a:moveTo>
                  <a:pt x="28575" y="471488"/>
                </a:moveTo>
                <a:lnTo>
                  <a:pt x="47625" y="542925"/>
                </a:lnTo>
                <a:lnTo>
                  <a:pt x="85725" y="552450"/>
                </a:lnTo>
                <a:lnTo>
                  <a:pt x="133350" y="552450"/>
                </a:lnTo>
                <a:lnTo>
                  <a:pt x="180975" y="523875"/>
                </a:lnTo>
                <a:lnTo>
                  <a:pt x="185738" y="314325"/>
                </a:lnTo>
                <a:lnTo>
                  <a:pt x="185738" y="19050"/>
                </a:lnTo>
                <a:lnTo>
                  <a:pt x="76200" y="0"/>
                </a:lnTo>
                <a:lnTo>
                  <a:pt x="0" y="28575"/>
                </a:lnTo>
                <a:lnTo>
                  <a:pt x="28575" y="471488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1" name="Freihandform 10"/>
          <p:cNvSpPr/>
          <p:nvPr/>
        </p:nvSpPr>
        <p:spPr>
          <a:xfrm>
            <a:off x="3924300" y="2359025"/>
            <a:ext cx="360363" cy="493713"/>
          </a:xfrm>
          <a:custGeom>
            <a:avLst/>
            <a:gdLst>
              <a:gd name="connsiteX0" fmla="*/ 28575 w 185738"/>
              <a:gd name="connsiteY0" fmla="*/ 471488 h 552450"/>
              <a:gd name="connsiteX1" fmla="*/ 47625 w 185738"/>
              <a:gd name="connsiteY1" fmla="*/ 542925 h 552450"/>
              <a:gd name="connsiteX2" fmla="*/ 85725 w 185738"/>
              <a:gd name="connsiteY2" fmla="*/ 552450 h 552450"/>
              <a:gd name="connsiteX3" fmla="*/ 133350 w 185738"/>
              <a:gd name="connsiteY3" fmla="*/ 552450 h 552450"/>
              <a:gd name="connsiteX4" fmla="*/ 180975 w 185738"/>
              <a:gd name="connsiteY4" fmla="*/ 523875 h 552450"/>
              <a:gd name="connsiteX5" fmla="*/ 185738 w 185738"/>
              <a:gd name="connsiteY5" fmla="*/ 314325 h 552450"/>
              <a:gd name="connsiteX6" fmla="*/ 185738 w 185738"/>
              <a:gd name="connsiteY6" fmla="*/ 19050 h 552450"/>
              <a:gd name="connsiteX7" fmla="*/ 76200 w 185738"/>
              <a:gd name="connsiteY7" fmla="*/ 0 h 552450"/>
              <a:gd name="connsiteX8" fmla="*/ 0 w 185738"/>
              <a:gd name="connsiteY8" fmla="*/ 28575 h 552450"/>
              <a:gd name="connsiteX9" fmla="*/ 28575 w 185738"/>
              <a:gd name="connsiteY9" fmla="*/ 471488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5738" h="552450">
                <a:moveTo>
                  <a:pt x="28575" y="471488"/>
                </a:moveTo>
                <a:lnTo>
                  <a:pt x="47625" y="542925"/>
                </a:lnTo>
                <a:lnTo>
                  <a:pt x="85725" y="552450"/>
                </a:lnTo>
                <a:lnTo>
                  <a:pt x="133350" y="552450"/>
                </a:lnTo>
                <a:lnTo>
                  <a:pt x="180975" y="523875"/>
                </a:lnTo>
                <a:lnTo>
                  <a:pt x="185738" y="314325"/>
                </a:lnTo>
                <a:lnTo>
                  <a:pt x="185738" y="19050"/>
                </a:lnTo>
                <a:lnTo>
                  <a:pt x="76200" y="0"/>
                </a:lnTo>
                <a:lnTo>
                  <a:pt x="0" y="28575"/>
                </a:lnTo>
                <a:lnTo>
                  <a:pt x="28575" y="471488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2" name="Freihandform 11"/>
          <p:cNvSpPr/>
          <p:nvPr/>
        </p:nvSpPr>
        <p:spPr>
          <a:xfrm>
            <a:off x="2843213" y="4508500"/>
            <a:ext cx="433387" cy="1008063"/>
          </a:xfrm>
          <a:custGeom>
            <a:avLst/>
            <a:gdLst>
              <a:gd name="connsiteX0" fmla="*/ 28575 w 185738"/>
              <a:gd name="connsiteY0" fmla="*/ 471488 h 552450"/>
              <a:gd name="connsiteX1" fmla="*/ 47625 w 185738"/>
              <a:gd name="connsiteY1" fmla="*/ 542925 h 552450"/>
              <a:gd name="connsiteX2" fmla="*/ 85725 w 185738"/>
              <a:gd name="connsiteY2" fmla="*/ 552450 h 552450"/>
              <a:gd name="connsiteX3" fmla="*/ 133350 w 185738"/>
              <a:gd name="connsiteY3" fmla="*/ 552450 h 552450"/>
              <a:gd name="connsiteX4" fmla="*/ 180975 w 185738"/>
              <a:gd name="connsiteY4" fmla="*/ 523875 h 552450"/>
              <a:gd name="connsiteX5" fmla="*/ 185738 w 185738"/>
              <a:gd name="connsiteY5" fmla="*/ 314325 h 552450"/>
              <a:gd name="connsiteX6" fmla="*/ 185738 w 185738"/>
              <a:gd name="connsiteY6" fmla="*/ 19050 h 552450"/>
              <a:gd name="connsiteX7" fmla="*/ 76200 w 185738"/>
              <a:gd name="connsiteY7" fmla="*/ 0 h 552450"/>
              <a:gd name="connsiteX8" fmla="*/ 0 w 185738"/>
              <a:gd name="connsiteY8" fmla="*/ 28575 h 552450"/>
              <a:gd name="connsiteX9" fmla="*/ 28575 w 185738"/>
              <a:gd name="connsiteY9" fmla="*/ 471488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5738" h="552450">
                <a:moveTo>
                  <a:pt x="28575" y="471488"/>
                </a:moveTo>
                <a:lnTo>
                  <a:pt x="47625" y="542925"/>
                </a:lnTo>
                <a:lnTo>
                  <a:pt x="85725" y="552450"/>
                </a:lnTo>
                <a:lnTo>
                  <a:pt x="133350" y="552450"/>
                </a:lnTo>
                <a:lnTo>
                  <a:pt x="180975" y="523875"/>
                </a:lnTo>
                <a:lnTo>
                  <a:pt x="185738" y="314325"/>
                </a:lnTo>
                <a:lnTo>
                  <a:pt x="185738" y="19050"/>
                </a:lnTo>
                <a:lnTo>
                  <a:pt x="76200" y="0"/>
                </a:lnTo>
                <a:lnTo>
                  <a:pt x="0" y="28575"/>
                </a:lnTo>
                <a:lnTo>
                  <a:pt x="28575" y="471488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3" name="Freihandform 12"/>
          <p:cNvSpPr/>
          <p:nvPr/>
        </p:nvSpPr>
        <p:spPr>
          <a:xfrm>
            <a:off x="1485900" y="2641600"/>
            <a:ext cx="358775" cy="495300"/>
          </a:xfrm>
          <a:custGeom>
            <a:avLst/>
            <a:gdLst>
              <a:gd name="connsiteX0" fmla="*/ 28575 w 185738"/>
              <a:gd name="connsiteY0" fmla="*/ 471488 h 552450"/>
              <a:gd name="connsiteX1" fmla="*/ 47625 w 185738"/>
              <a:gd name="connsiteY1" fmla="*/ 542925 h 552450"/>
              <a:gd name="connsiteX2" fmla="*/ 85725 w 185738"/>
              <a:gd name="connsiteY2" fmla="*/ 552450 h 552450"/>
              <a:gd name="connsiteX3" fmla="*/ 133350 w 185738"/>
              <a:gd name="connsiteY3" fmla="*/ 552450 h 552450"/>
              <a:gd name="connsiteX4" fmla="*/ 180975 w 185738"/>
              <a:gd name="connsiteY4" fmla="*/ 523875 h 552450"/>
              <a:gd name="connsiteX5" fmla="*/ 185738 w 185738"/>
              <a:gd name="connsiteY5" fmla="*/ 314325 h 552450"/>
              <a:gd name="connsiteX6" fmla="*/ 185738 w 185738"/>
              <a:gd name="connsiteY6" fmla="*/ 19050 h 552450"/>
              <a:gd name="connsiteX7" fmla="*/ 76200 w 185738"/>
              <a:gd name="connsiteY7" fmla="*/ 0 h 552450"/>
              <a:gd name="connsiteX8" fmla="*/ 0 w 185738"/>
              <a:gd name="connsiteY8" fmla="*/ 28575 h 552450"/>
              <a:gd name="connsiteX9" fmla="*/ 28575 w 185738"/>
              <a:gd name="connsiteY9" fmla="*/ 471488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5738" h="552450">
                <a:moveTo>
                  <a:pt x="28575" y="471488"/>
                </a:moveTo>
                <a:lnTo>
                  <a:pt x="47625" y="542925"/>
                </a:lnTo>
                <a:lnTo>
                  <a:pt x="85725" y="552450"/>
                </a:lnTo>
                <a:lnTo>
                  <a:pt x="133350" y="552450"/>
                </a:lnTo>
                <a:lnTo>
                  <a:pt x="180975" y="523875"/>
                </a:lnTo>
                <a:lnTo>
                  <a:pt x="185738" y="314325"/>
                </a:lnTo>
                <a:lnTo>
                  <a:pt x="185738" y="19050"/>
                </a:lnTo>
                <a:lnTo>
                  <a:pt x="76200" y="0"/>
                </a:lnTo>
                <a:lnTo>
                  <a:pt x="0" y="28575"/>
                </a:lnTo>
                <a:lnTo>
                  <a:pt x="28575" y="471488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Textfeld 19"/>
          <p:cNvSpPr txBox="1">
            <a:spLocks noChangeArrowheads="1"/>
          </p:cNvSpPr>
          <p:nvPr/>
        </p:nvSpPr>
        <p:spPr bwMode="auto">
          <a:xfrm>
            <a:off x="3698875" y="2349500"/>
            <a:ext cx="72866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000">
                <a:solidFill>
                  <a:srgbClr val="000000"/>
                </a:solidFill>
              </a:rPr>
              <a:t>Schurf 1b</a:t>
            </a:r>
          </a:p>
        </p:txBody>
      </p:sp>
      <p:sp>
        <p:nvSpPr>
          <p:cNvPr id="15" name="Textfeld 30"/>
          <p:cNvSpPr txBox="1">
            <a:spLocks noChangeArrowheads="1"/>
          </p:cNvSpPr>
          <p:nvPr/>
        </p:nvSpPr>
        <p:spPr bwMode="auto">
          <a:xfrm>
            <a:off x="2411413" y="3213100"/>
            <a:ext cx="6588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000">
                <a:solidFill>
                  <a:srgbClr val="000000"/>
                </a:solidFill>
              </a:rPr>
              <a:t>Schurf 4</a:t>
            </a:r>
          </a:p>
        </p:txBody>
      </p:sp>
      <p:sp>
        <p:nvSpPr>
          <p:cNvPr id="17" name="Rechteck 16"/>
          <p:cNvSpPr/>
          <p:nvPr/>
        </p:nvSpPr>
        <p:spPr>
          <a:xfrm>
            <a:off x="8388350" y="5757863"/>
            <a:ext cx="215900" cy="71437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8" name="Textfeld 33"/>
          <p:cNvSpPr txBox="1">
            <a:spLocks noChangeArrowheads="1"/>
          </p:cNvSpPr>
          <p:nvPr/>
        </p:nvSpPr>
        <p:spPr bwMode="auto">
          <a:xfrm>
            <a:off x="2195513" y="4262438"/>
            <a:ext cx="7302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000">
                <a:solidFill>
                  <a:srgbClr val="000000"/>
                </a:solidFill>
              </a:rPr>
              <a:t>Schurf 13</a:t>
            </a:r>
          </a:p>
        </p:txBody>
      </p:sp>
    </p:spTree>
    <p:extLst>
      <p:ext uri="{BB962C8B-B14F-4D97-AF65-F5344CB8AC3E}">
        <p14:creationId xmlns:p14="http://schemas.microsoft.com/office/powerpoint/2010/main" val="7668714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altLang="de-DE" dirty="0" smtClean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15364"/>
            <a:ext cx="7632848" cy="50939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65" y="1268760"/>
            <a:ext cx="7545070" cy="50353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u-weber-quer">
  <a:themeElements>
    <a:clrScheme name="">
      <a:dk1>
        <a:srgbClr val="5F5F5F"/>
      </a:dk1>
      <a:lt1>
        <a:srgbClr val="FFFFFF"/>
      </a:lt1>
      <a:dk2>
        <a:srgbClr val="5F5F5F"/>
      </a:dk2>
      <a:lt2>
        <a:srgbClr val="808080"/>
      </a:lt2>
      <a:accent1>
        <a:srgbClr val="C0C0C0"/>
      </a:accent1>
      <a:accent2>
        <a:srgbClr val="5F5F5F"/>
      </a:accent2>
      <a:accent3>
        <a:srgbClr val="FFFFFF"/>
      </a:accent3>
      <a:accent4>
        <a:srgbClr val="505050"/>
      </a:accent4>
      <a:accent5>
        <a:srgbClr val="DCDCDC"/>
      </a:accent5>
      <a:accent6>
        <a:srgbClr val="555555"/>
      </a:accent6>
      <a:hlink>
        <a:srgbClr val="5F5F5F"/>
      </a:hlink>
      <a:folHlink>
        <a:srgbClr val="5F5F5F"/>
      </a:folHlink>
    </a:clrScheme>
    <a:fontScheme name="neu-weber-qu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u-weber-quer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u-weber-quer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u-weber-quer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u-weber-quer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u-weber-que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u-weber-que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u-weber-quer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V:\Vorlagen\PowerPoint\neu-weber-quer.pot</Template>
  <TotalTime>0</TotalTime>
  <Words>227</Words>
  <Application>Microsoft Office PowerPoint</Application>
  <PresentationFormat>Bildschirmpräsentation (4:3)</PresentationFormat>
  <Paragraphs>97</Paragraphs>
  <Slides>15</Slides>
  <Notes>7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7" baseType="lpstr">
      <vt:lpstr>neu-weber-quer</vt:lpstr>
      <vt:lpstr>Image</vt:lpstr>
      <vt:lpstr>PowerPoint-Präsentation</vt:lpstr>
      <vt:lpstr>Eintrag im Altlastenkataster des LRA</vt:lpstr>
      <vt:lpstr>Untersuchungen des KMBD auf Blindgänger</vt:lpstr>
      <vt:lpstr>Erkundung KaMiSu</vt:lpstr>
      <vt:lpstr>Untersuchungsprogramm Altlastenuntersuchung</vt:lpstr>
      <vt:lpstr>Untersuchungsprogramm Altlastenuntersuchung</vt:lpstr>
      <vt:lpstr>Untersuchungsprogramm Altlastenuntersuchung</vt:lpstr>
      <vt:lpstr>PowerPoint-Präsentation</vt:lpstr>
      <vt:lpstr>PowerPoint-Präsentation</vt:lpstr>
      <vt:lpstr>PowerPoint-Präsentation</vt:lpstr>
      <vt:lpstr>PowerPoint-Präsentation</vt:lpstr>
      <vt:lpstr>Ergebnisse der chemischen Untersuchung</vt:lpstr>
      <vt:lpstr>Ergebnisse der chemischen Untersuchung</vt:lpstr>
      <vt:lpstr>Ergebnisse der chemischen Untersuchung</vt:lpstr>
      <vt:lpstr>PowerPoint-Präsentation</vt:lpstr>
    </vt:vector>
  </TitlesOfParts>
  <Company>Weber Ingenieure GmbH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Ulrike Zettl</dc:creator>
  <cp:lastModifiedBy>Vanessa Bruder</cp:lastModifiedBy>
  <cp:revision>153</cp:revision>
  <dcterms:created xsi:type="dcterms:W3CDTF">2004-08-18T07:02:41Z</dcterms:created>
  <dcterms:modified xsi:type="dcterms:W3CDTF">2017-03-08T08:11:34Z</dcterms:modified>
</cp:coreProperties>
</file>