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8" r:id="rId4"/>
    <p:sldId id="280" r:id="rId5"/>
    <p:sldId id="281" r:id="rId6"/>
    <p:sldId id="286" r:id="rId7"/>
    <p:sldId id="282" r:id="rId8"/>
    <p:sldId id="283" r:id="rId9"/>
    <p:sldId id="285" r:id="rId10"/>
  </p:sldIdLst>
  <p:sldSz cx="9144000" cy="6858000" type="screen4x3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TusPcTN3IILYXxfBO56oA==" hashData="ntxy8nceggtvJpMva7JDLeEHGoo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 autoAdjust="0"/>
    <p:restoredTop sz="94649" autoAdjust="0"/>
  </p:normalViewPr>
  <p:slideViewPr>
    <p:cSldViewPr>
      <p:cViewPr>
        <p:scale>
          <a:sx n="90" d="100"/>
          <a:sy n="90" d="100"/>
        </p:scale>
        <p:origin x="-109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8704E-743D-4EBE-8D99-0BFEADEC390A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AC8CD-6777-4394-BDF9-69E43AC1D05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18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0D66F-85D6-48AE-AA8C-49ED97333DF2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0F264-9179-47BF-ABE4-EDFA65B4DB9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0324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29F7-69B0-431E-B7A2-193899DA5D31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5128A-76DE-438B-BA21-FDBDDFEAC82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7744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94A5-AEAD-40BB-A526-1EB4FE916199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7A86AB8-BDD7-4076-A2E1-91D150156EC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2558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0677A-C0E7-4FC0-95E7-AC6E136B5267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F395B-4135-461B-B16A-ED818C9487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6208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CEE47-C301-4DBD-B694-7FAA0EA6FB79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A3D33-3B96-4867-8996-3B74396EC6A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5098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39A92-6B04-4C6A-9E67-DC76D961FABC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7F613-F3FC-47A1-9D54-21BDB1AB3B9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328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0A9CF-D74F-4778-BBFF-B55A1243438B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B014F-D902-4436-9621-DA7A38CA6B1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485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8592C-198A-4C0D-A47B-8C8216F428A4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06480-F196-4C00-8ABD-05C839C300B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7564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EF55-C865-4137-BF01-96E78F316C8B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92B81-5D6B-4C1C-9393-FD4C8E71AA3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711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18583-98A1-4F38-9D8F-2803D2F6352F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5716C-E6D6-4A85-AEE5-D39FBE1C623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9421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23F03-0A7F-49EB-80FD-74FB818EF6B3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F61FA-85B3-4EDB-AA70-374089B8EC8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93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E049E4-C3EE-423D-94A7-8F0307D040D9}" type="datetimeFigureOut">
              <a:rPr lang="de-DE"/>
              <a:pPr>
                <a:defRPr/>
              </a:pPr>
              <a:t>08.03.2017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B25BBAD-B4EE-4EF6-8326-18E62224351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Microsoft_Excel_97-2003_Worksheet1.xls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\\NAS01\SoundPLAN-Projekte\5414,1_7,4\export\RLK%20t+n%202025,%203m,%20Anlage%204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\\NAS01\SoundPLAN-Projekte\5414,1_7,4\export\RLK%20t+n%202025,%208,6m%20Anlage%206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990656" cy="1902073"/>
          </a:xfrm>
        </p:spPr>
        <p:txBody>
          <a:bodyPr/>
          <a:lstStyle/>
          <a:p>
            <a:r>
              <a:rPr lang="de-DE" altLang="de-DE" dirty="0" smtClean="0"/>
              <a:t>Bebauungsplan „Alter Sportplatz“ in Biberach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/>
                </a:solidFill>
              </a:rPr>
              <a:t>Dr. Wilfried Jans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/>
                </a:solidFill>
              </a:rPr>
              <a:t>Büro für Schallschutz Dr. Jans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/>
                </a:solidFill>
              </a:rPr>
              <a:t>Im Zinken 11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/>
                </a:solidFill>
              </a:rPr>
              <a:t>77955 Ettenheim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/>
                </a:solidFill>
              </a:rPr>
              <a:t>Tel. 07822-8612085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/>
                </a:solidFill>
              </a:rPr>
              <a:t>Fax 07822-8612088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/>
                </a:solidFill>
              </a:rPr>
              <a:t>E-Mail: mail@jans-schallschutz.de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Rectangle 1"/>
          <p:cNvSpPr>
            <a:spLocks noChangeArrowheads="1"/>
          </p:cNvSpPr>
          <p:nvPr/>
        </p:nvSpPr>
        <p:spPr bwMode="auto">
          <a:xfrm>
            <a:off x="1625600" y="28876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56" name="Rectangle 2"/>
          <p:cNvSpPr>
            <a:spLocks noChangeArrowheads="1"/>
          </p:cNvSpPr>
          <p:nvPr/>
        </p:nvSpPr>
        <p:spPr bwMode="auto">
          <a:xfrm>
            <a:off x="1639888" y="339248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065637"/>
              </p:ext>
            </p:extLst>
          </p:nvPr>
        </p:nvGraphicFramePr>
        <p:xfrm>
          <a:off x="1625600" y="769304"/>
          <a:ext cx="6170502" cy="2803714"/>
        </p:xfrm>
        <a:graphic>
          <a:graphicData uri="http://schemas.openxmlformats.org/drawingml/2006/table">
            <a:tbl>
              <a:tblPr/>
              <a:tblGrid>
                <a:gridCol w="3960582"/>
                <a:gridCol w="1103589"/>
                <a:gridCol w="1106331"/>
              </a:tblGrid>
              <a:tr h="400531">
                <a:tc gridSpan="3"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Schalltechnische Orientierungswerte für die städtebauliche Planung 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400"/>
                        </a:spcAft>
                      </a:pPr>
                      <a:r>
                        <a:rPr lang="de-DE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gem. Beiblatt 1 zu DIN 18 005 Teil 1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00265"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Gebietskategorie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Orientierungswerte in dB(A)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00265"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40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tags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40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nachts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31">
                <a:tc>
                  <a:txBody>
                    <a:bodyPr/>
                    <a:lstStyle/>
                    <a:p>
                      <a:pPr hangingPunct="0"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	reine Wohngebiete, Wochenendhausgebiete,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hangingPunct="0">
                        <a:spcAft>
                          <a:spcPts val="40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Ferienhausgebiete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40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40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 bzw. 35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31">
                <a:tc>
                  <a:txBody>
                    <a:bodyPr/>
                    <a:lstStyle/>
                    <a:p>
                      <a:pPr hangingPunct="0"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	allgemeine Wohngebiete, Kleinsiedlungsgebiete,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Campingplatzgebiete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40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 bzw. 40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65">
                <a:tc>
                  <a:txBody>
                    <a:bodyPr/>
                    <a:lstStyle/>
                    <a:p>
                      <a:pPr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	Friedhöfe, Kleingartenanlagen und Parkanlagen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65">
                <a:tc>
                  <a:txBody>
                    <a:bodyPr/>
                    <a:lstStyle/>
                    <a:p>
                      <a:pPr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	besondere Wohngebiete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 bzw. 40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65">
                <a:tc>
                  <a:txBody>
                    <a:bodyPr/>
                    <a:lstStyle/>
                    <a:p>
                      <a:pPr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e)	Dorfgebiete, Mischgebiete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 bzw. 45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65">
                <a:tc>
                  <a:txBody>
                    <a:bodyPr/>
                    <a:lstStyle/>
                    <a:p>
                      <a:pPr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f)	Kerngebiete, Gewerbegebiete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 bzw. 50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31">
                <a:tc>
                  <a:txBody>
                    <a:bodyPr/>
                    <a:lstStyle/>
                    <a:p>
                      <a:pPr hangingPunct="0">
                        <a:spcBef>
                          <a:spcPts val="400"/>
                        </a:spcBef>
                        <a:spcAft>
                          <a:spcPts val="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g)	Sondergebiete, "soweit sie schutzbedürftig sind, 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hangingPunct="0">
                        <a:spcAft>
                          <a:spcPts val="400"/>
                        </a:spcAft>
                        <a:tabLst>
                          <a:tab pos="234315" algn="l"/>
                        </a:tabLs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je nach Nutzungsart"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 bis 65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400"/>
                        </a:spcAf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 bis 65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042255"/>
              </p:ext>
            </p:extLst>
          </p:nvPr>
        </p:nvGraphicFramePr>
        <p:xfrm>
          <a:off x="1650576" y="3786822"/>
          <a:ext cx="6145525" cy="2018440"/>
        </p:xfrm>
        <a:graphic>
          <a:graphicData uri="http://schemas.openxmlformats.org/drawingml/2006/table">
            <a:tbl>
              <a:tblPr firstCol="1" bandRow="1" bandCol="1"/>
              <a:tblGrid>
                <a:gridCol w="3944550"/>
                <a:gridCol w="1099122"/>
                <a:gridCol w="1101853"/>
              </a:tblGrid>
              <a:tr h="201844">
                <a:tc gridSpan="3">
                  <a:txBody>
                    <a:bodyPr/>
                    <a:lstStyle/>
                    <a:p>
                      <a:pPr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Immissionsgrenzwerte gem. Verkehrslärmschutzverordnung § 2 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03688"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Schutzkategorie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Immissionsgrenzwerte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 dB(A)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0184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tags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nachts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68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34315" algn="l"/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	an Krankenhäusern, Schulen, Kurheimen und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hangingPunct="0">
                        <a:spcAft>
                          <a:spcPts val="300"/>
                        </a:spcAft>
                        <a:tabLst>
                          <a:tab pos="234315" algn="l"/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Altenheimen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57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688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34315" algn="l"/>
                          <a:tab pos="255270" algn="l"/>
                        </a:tabLs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	in reinen und allgemeinen Wohngebieten,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  <a:tabLst>
                          <a:tab pos="234315" algn="l"/>
                          <a:tab pos="255270" algn="l"/>
                        </a:tabLs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Kleinsiedlungsgebieten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44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315" algn="l"/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	in Kern-, Dorf- und Mischgebieten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44">
                <a:tc>
                  <a:txBody>
                    <a:bodyPr/>
                    <a:lstStyle/>
                    <a:p>
                      <a:pPr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34315" algn="l"/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	in Gewerbegebieten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55270" algn="l"/>
                        </a:tabLst>
                      </a:pPr>
                      <a:r>
                        <a:rPr lang="de-D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51211" y="3876129"/>
            <a:ext cx="98306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r"/>
                <a:tab pos="900113" algn="r"/>
              </a:tabLst>
            </a:pPr>
            <a:r>
              <a:rPr kumimoji="0" lang="de-DE" alt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283295"/>
            <a:ext cx="662687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r"/>
                <a:tab pos="900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r"/>
                <a:tab pos="900113" algn="r"/>
              </a:tabLst>
            </a:pPr>
            <a:r>
              <a:rPr kumimoji="0" lang="de-DE" alt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Frequentierung der DB-Schienenstrecke Nr. 4250 gemäß Prognose 2025; </a:t>
            </a:r>
            <a:endParaRPr kumimoji="0" lang="de-DE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r"/>
                <a:tab pos="900113" algn="r"/>
              </a:tabLst>
            </a:pPr>
            <a:r>
              <a:rPr kumimoji="0" lang="de-DE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	Auszug aus einem Scheiben der DB AG vom 24.10.2016</a:t>
            </a:r>
            <a:endParaRPr kumimoji="0" lang="de-DE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r"/>
                <a:tab pos="900113" algn="r"/>
              </a:tabLst>
            </a:pP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965764"/>
              </p:ext>
            </p:extLst>
          </p:nvPr>
        </p:nvGraphicFramePr>
        <p:xfrm>
          <a:off x="755576" y="1052736"/>
          <a:ext cx="6829425" cy="519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ksheet" r:id="rId4" imgW="6477135" imgH="5295854" progId="Excel.Sheet.8">
                  <p:embed/>
                </p:oleObj>
              </mc:Choice>
              <mc:Fallback>
                <p:oleObj name="Worksheet" r:id="rId4" imgW="6477135" imgH="5295854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052736"/>
                        <a:ext cx="6829425" cy="519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648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9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073" name="Picture 1" descr="\\NAS01\SoundPLAN-Projekte\5414,1_7,4\export\RLK t+n 2025, 3m, Anlage 4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6156176" cy="65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8553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de-DE" alt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2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43608" y="-1717774"/>
            <a:ext cx="6526047" cy="37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97" name="Picture 1" descr="\\NAS01\SoundPLAN-Projekte\5414,1_7,4\export\RLK t+n 2025, 8,6m Anlage 6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6199382" cy="66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43608" y="6835676"/>
            <a:ext cx="6526047" cy="37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8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280920" cy="64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75656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021" y="134274"/>
            <a:ext cx="6244339" cy="66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1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6159"/>
            <a:ext cx="6320273" cy="67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6192688" cy="66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Bildschirmpräsentation (4:3)</PresentationFormat>
  <Paragraphs>74</Paragraphs>
  <Slides>9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1" baseType="lpstr">
      <vt:lpstr>Larissa-Design</vt:lpstr>
      <vt:lpstr>Worksheet</vt:lpstr>
      <vt:lpstr>Bebauungsplan „Alter Sportplatz“ in Biberach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Bebauungsplan "Schloss" in Simonswald</dc:title>
  <dc:creator>wilfried</dc:creator>
  <cp:lastModifiedBy>Vanessa Bruder</cp:lastModifiedBy>
  <cp:revision>67</cp:revision>
  <dcterms:created xsi:type="dcterms:W3CDTF">2013-11-17T17:05:29Z</dcterms:created>
  <dcterms:modified xsi:type="dcterms:W3CDTF">2017-03-08T08:10:25Z</dcterms:modified>
</cp:coreProperties>
</file>